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notesSlides/notesSlide4.xml" ContentType="application/vnd.openxmlformats-officedocument.presentationml.notesSl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notesSlides/notesSlide5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theme/themeOverride21.xml" ContentType="application/vnd.openxmlformats-officedocument.themeOverr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6.xml" ContentType="application/vnd.openxmlformats-officedocument.presentationml.notesSlide+xml"/>
  <Override PartName="/ppt/charts/chart26.xml" ContentType="application/vnd.openxmlformats-officedocument.drawingml.chart+xml"/>
  <Override PartName="/ppt/theme/themeOverride22.xml" ContentType="application/vnd.openxmlformats-officedocument.themeOverride+xml"/>
  <Override PartName="/ppt/charts/chart27.xml" ContentType="application/vnd.openxmlformats-officedocument.drawingml.chart+xml"/>
  <Override PartName="/ppt/theme/themeOverride23.xml" ContentType="application/vnd.openxmlformats-officedocument.themeOverride+xml"/>
  <Override PartName="/ppt/charts/chart28.xml" ContentType="application/vnd.openxmlformats-officedocument.drawingml.chart+xml"/>
  <Override PartName="/ppt/theme/themeOverride24.xml" ContentType="application/vnd.openxmlformats-officedocument.themeOverride+xml"/>
  <Override PartName="/ppt/charts/chart29.xml" ContentType="application/vnd.openxmlformats-officedocument.drawingml.chart+xml"/>
  <Override PartName="/ppt/theme/themeOverride25.xml" ContentType="application/vnd.openxmlformats-officedocument.themeOverride+xml"/>
  <Override PartName="/ppt/charts/chart30.xml" ContentType="application/vnd.openxmlformats-officedocument.drawingml.chart+xml"/>
  <Override PartName="/ppt/theme/themeOverride26.xml" ContentType="application/vnd.openxmlformats-officedocument.themeOverride+xml"/>
  <Override PartName="/ppt/notesSlides/notesSlide7.xml" ContentType="application/vnd.openxmlformats-officedocument.presentationml.notesSlide+xml"/>
  <Override PartName="/ppt/charts/chart31.xml" ContentType="application/vnd.openxmlformats-officedocument.drawingml.chart+xml"/>
  <Override PartName="/ppt/theme/themeOverride27.xml" ContentType="application/vnd.openxmlformats-officedocument.themeOverride+xml"/>
  <Override PartName="/ppt/charts/chart32.xml" ContentType="application/vnd.openxmlformats-officedocument.drawingml.chart+xml"/>
  <Override PartName="/ppt/theme/themeOverride28.xml" ContentType="application/vnd.openxmlformats-officedocument.themeOverride+xml"/>
  <Override PartName="/ppt/charts/chart33.xml" ContentType="application/vnd.openxmlformats-officedocument.drawingml.chart+xml"/>
  <Override PartName="/ppt/theme/themeOverride29.xml" ContentType="application/vnd.openxmlformats-officedocument.themeOverride+xml"/>
  <Override PartName="/ppt/charts/chart34.xml" ContentType="application/vnd.openxmlformats-officedocument.drawingml.chart+xml"/>
  <Override PartName="/ppt/theme/themeOverride30.xml" ContentType="application/vnd.openxmlformats-officedocument.themeOverride+xml"/>
  <Override PartName="/ppt/charts/chart35.xml" ContentType="application/vnd.openxmlformats-officedocument.drawingml.chart+xml"/>
  <Override PartName="/ppt/theme/themeOverride31.xml" ContentType="application/vnd.openxmlformats-officedocument.themeOverride+xml"/>
  <Override PartName="/ppt/notesSlides/notesSlide8.xml" ContentType="application/vnd.openxmlformats-officedocument.presentationml.notesSlide+xml"/>
  <Override PartName="/ppt/charts/chart36.xml" ContentType="application/vnd.openxmlformats-officedocument.drawingml.chart+xml"/>
  <Override PartName="/ppt/theme/themeOverride32.xml" ContentType="application/vnd.openxmlformats-officedocument.themeOverride+xml"/>
  <Override PartName="/ppt/charts/chart37.xml" ContentType="application/vnd.openxmlformats-officedocument.drawingml.chart+xml"/>
  <Override PartName="/ppt/theme/themeOverride33.xml" ContentType="application/vnd.openxmlformats-officedocument.themeOverride+xml"/>
  <Override PartName="/ppt/charts/chart38.xml" ContentType="application/vnd.openxmlformats-officedocument.drawingml.chart+xml"/>
  <Override PartName="/ppt/theme/themeOverride34.xml" ContentType="application/vnd.openxmlformats-officedocument.themeOverride+xml"/>
  <Override PartName="/ppt/charts/chart39.xml" ContentType="application/vnd.openxmlformats-officedocument.drawingml.chart+xml"/>
  <Override PartName="/ppt/theme/themeOverride35.xml" ContentType="application/vnd.openxmlformats-officedocument.themeOverride+xml"/>
  <Override PartName="/ppt/charts/chart40.xml" ContentType="application/vnd.openxmlformats-officedocument.drawingml.chart+xml"/>
  <Override PartName="/ppt/theme/themeOverride36.xml" ContentType="application/vnd.openxmlformats-officedocument.themeOverride+xml"/>
  <Override PartName="/ppt/notesSlides/notesSlide9.xml" ContentType="application/vnd.openxmlformats-officedocument.presentationml.notesSlide+xml"/>
  <Override PartName="/ppt/charts/chart41.xml" ContentType="application/vnd.openxmlformats-officedocument.drawingml.chart+xml"/>
  <Override PartName="/ppt/theme/themeOverride37.xml" ContentType="application/vnd.openxmlformats-officedocument.themeOverride+xml"/>
  <Override PartName="/ppt/charts/chart42.xml" ContentType="application/vnd.openxmlformats-officedocument.drawingml.chart+xml"/>
  <Override PartName="/ppt/theme/themeOverride38.xml" ContentType="application/vnd.openxmlformats-officedocument.themeOverride+xml"/>
  <Override PartName="/ppt/notesSlides/notesSlide10.xml" ContentType="application/vnd.openxmlformats-officedocument.presentationml.notesSlide+xml"/>
  <Override PartName="/ppt/charts/chart43.xml" ContentType="application/vnd.openxmlformats-officedocument.drawingml.chart+xml"/>
  <Override PartName="/ppt/theme/themeOverride39.xml" ContentType="application/vnd.openxmlformats-officedocument.themeOverride+xml"/>
  <Override PartName="/ppt/charts/chart44.xml" ContentType="application/vnd.openxmlformats-officedocument.drawingml.chart+xml"/>
  <Override PartName="/ppt/theme/themeOverride40.xml" ContentType="application/vnd.openxmlformats-officedocument.themeOverride+xml"/>
  <Override PartName="/ppt/notesSlides/notesSlide11.xml" ContentType="application/vnd.openxmlformats-officedocument.presentationml.notesSlide+xml"/>
  <Override PartName="/ppt/charts/chart45.xml" ContentType="application/vnd.openxmlformats-officedocument.drawingml.chart+xml"/>
  <Override PartName="/ppt/theme/themeOverride41.xml" ContentType="application/vnd.openxmlformats-officedocument.themeOverride+xml"/>
  <Override PartName="/ppt/charts/chart46.xml" ContentType="application/vnd.openxmlformats-officedocument.drawingml.chart+xml"/>
  <Override PartName="/ppt/theme/themeOverride42.xml" ContentType="application/vnd.openxmlformats-officedocument.themeOverride+xml"/>
  <Override PartName="/ppt/notesSlides/notesSlide12.xml" ContentType="application/vnd.openxmlformats-officedocument.presentationml.notesSlide+xml"/>
  <Override PartName="/ppt/charts/chart47.xml" ContentType="application/vnd.openxmlformats-officedocument.drawingml.chart+xml"/>
  <Override PartName="/ppt/theme/themeOverride43.xml" ContentType="application/vnd.openxmlformats-officedocument.themeOverride+xml"/>
  <Override PartName="/ppt/charts/chart48.xml" ContentType="application/vnd.openxmlformats-officedocument.drawingml.chart+xml"/>
  <Override PartName="/ppt/theme/themeOverride44.xml" ContentType="application/vnd.openxmlformats-officedocument.themeOverride+xml"/>
  <Override PartName="/ppt/notesSlides/notesSlide13.xml" ContentType="application/vnd.openxmlformats-officedocument.presentationml.notesSlide+xml"/>
  <Override PartName="/ppt/charts/chart49.xml" ContentType="application/vnd.openxmlformats-officedocument.drawingml.chart+xml"/>
  <Override PartName="/ppt/theme/themeOverride45.xml" ContentType="application/vnd.openxmlformats-officedocument.themeOverride+xml"/>
  <Override PartName="/ppt/charts/chart50.xml" ContentType="application/vnd.openxmlformats-officedocument.drawingml.chart+xml"/>
  <Override PartName="/ppt/theme/themeOverride46.xml" ContentType="application/vnd.openxmlformats-officedocument.themeOverride+xml"/>
  <Override PartName="/ppt/charts/chart51.xml" ContentType="application/vnd.openxmlformats-officedocument.drawingml.chart+xml"/>
  <Override PartName="/ppt/theme/themeOverride47.xml" ContentType="application/vnd.openxmlformats-officedocument.themeOverride+xml"/>
  <Override PartName="/ppt/charts/chart52.xml" ContentType="application/vnd.openxmlformats-officedocument.drawingml.chart+xml"/>
  <Override PartName="/ppt/theme/themeOverride48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462" r:id="rId3"/>
    <p:sldId id="463" r:id="rId4"/>
    <p:sldId id="464" r:id="rId5"/>
    <p:sldId id="465" r:id="rId6"/>
    <p:sldId id="466" r:id="rId7"/>
    <p:sldId id="467" r:id="rId8"/>
    <p:sldId id="468" r:id="rId9"/>
    <p:sldId id="469" r:id="rId10"/>
    <p:sldId id="470" r:id="rId11"/>
    <p:sldId id="471" r:id="rId12"/>
    <p:sldId id="472" r:id="rId13"/>
    <p:sldId id="473" r:id="rId14"/>
    <p:sldId id="474" r:id="rId15"/>
    <p:sldId id="475" r:id="rId16"/>
    <p:sldId id="476" r:id="rId17"/>
    <p:sldId id="477" r:id="rId18"/>
    <p:sldId id="478" r:id="rId19"/>
    <p:sldId id="479" r:id="rId20"/>
    <p:sldId id="480" r:id="rId21"/>
    <p:sldId id="481" r:id="rId22"/>
    <p:sldId id="482" r:id="rId23"/>
    <p:sldId id="483" r:id="rId24"/>
    <p:sldId id="484" r:id="rId25"/>
    <p:sldId id="485" r:id="rId26"/>
    <p:sldId id="486" r:id="rId27"/>
    <p:sldId id="487" r:id="rId28"/>
    <p:sldId id="488" r:id="rId29"/>
    <p:sldId id="489" r:id="rId30"/>
    <p:sldId id="490" r:id="rId31"/>
    <p:sldId id="491" r:id="rId32"/>
    <p:sldId id="492" r:id="rId33"/>
    <p:sldId id="493" r:id="rId34"/>
    <p:sldId id="494" r:id="rId35"/>
    <p:sldId id="498" r:id="rId36"/>
    <p:sldId id="502" r:id="rId37"/>
    <p:sldId id="506" r:id="rId38"/>
    <p:sldId id="507" r:id="rId39"/>
    <p:sldId id="508" r:id="rId40"/>
    <p:sldId id="509" r:id="rId41"/>
    <p:sldId id="331" r:id="rId4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sion\Desktop\region_comuna_tramo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sion\Desktop\region_comuna_tramo.xls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sion\Desktop\region_comuna_tramo.xls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sion\Desktop\region_comuna_tramo.xls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sion\Desktop\region_comuna_tramo.xls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sion\Desktop\region_comuna_tramo.xls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sion\Desktop\region_comuna_tramo.xls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sion\Desktop\region_comuna_tramo.xls" TargetMode="External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sion\Desktop\region_comuna_tramo.xls" TargetMode="External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sion\Desktop\region_comuna_tramo.xls" TargetMode="External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sion\Desktop\region_comuna_tramo.xls" TargetMode="External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sion\Desktop\region_comuna_tramo.xls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sion\Desktop\region_comuna_tramo.xls" TargetMode="External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sion\Desktop\Empresas%20por%20Rubros.xlsx" TargetMode="Externa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sion\Desktop\Empresas%20por%20Rubros.xlsx" TargetMode="External"/><Relationship Id="rId1" Type="http://schemas.openxmlformats.org/officeDocument/2006/relationships/themeOverride" Target="../theme/themeOverride21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sion\Desktop\Empresas%20por%20Rubros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sion\Desktop\Empresas%20por%20Rubros.xlsx" TargetMode="Externa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sion\Desktop\Empresas%20por%20Rubros.xlsx" TargetMode="External"/><Relationship Id="rId1" Type="http://schemas.openxmlformats.org/officeDocument/2006/relationships/themeOverride" Target="../theme/themeOverride22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sion\Desktop\Empresas%20por%20Rubros.xlsx" TargetMode="External"/><Relationship Id="rId1" Type="http://schemas.openxmlformats.org/officeDocument/2006/relationships/themeOverride" Target="../theme/themeOverride23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sion\Desktop\Empresas%20por%20Rubros.xlsx" TargetMode="External"/><Relationship Id="rId1" Type="http://schemas.openxmlformats.org/officeDocument/2006/relationships/themeOverride" Target="../theme/themeOverride24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sion\Desktop\Empresas%20por%20Rubros.xlsx" TargetMode="External"/><Relationship Id="rId1" Type="http://schemas.openxmlformats.org/officeDocument/2006/relationships/themeOverride" Target="../theme/themeOverride25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sion\Desktop\region_comuna_tramo.xls" TargetMode="External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sion\Desktop\Empresas%20por%20Rubros.xlsx" TargetMode="External"/><Relationship Id="rId1" Type="http://schemas.openxmlformats.org/officeDocument/2006/relationships/themeOverride" Target="../theme/themeOverride26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sion\Desktop\Empresas%20por%20Rubros.xlsx" TargetMode="External"/><Relationship Id="rId1" Type="http://schemas.openxmlformats.org/officeDocument/2006/relationships/themeOverride" Target="../theme/themeOverride27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sion\Desktop\Empresas%20por%20Rubros.xlsx" TargetMode="External"/><Relationship Id="rId1" Type="http://schemas.openxmlformats.org/officeDocument/2006/relationships/themeOverride" Target="../theme/themeOverride28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sion\Desktop\Empresas%20por%20Rubros.xlsx" TargetMode="External"/><Relationship Id="rId1" Type="http://schemas.openxmlformats.org/officeDocument/2006/relationships/themeOverride" Target="../theme/themeOverride29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sion\Desktop\Empresas%20por%20Rubros.xlsx" TargetMode="External"/><Relationship Id="rId1" Type="http://schemas.openxmlformats.org/officeDocument/2006/relationships/themeOverride" Target="../theme/themeOverride30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sion\Desktop\Empresas%20por%20Rubros.xlsx" TargetMode="External"/><Relationship Id="rId1" Type="http://schemas.openxmlformats.org/officeDocument/2006/relationships/themeOverride" Target="../theme/themeOverride31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sion\Desktop\Empresas%20por%20Rubros.xlsx" TargetMode="External"/><Relationship Id="rId1" Type="http://schemas.openxmlformats.org/officeDocument/2006/relationships/themeOverride" Target="../theme/themeOverride32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sion\Desktop\Empresas%20por%20Rubros.xlsx" TargetMode="External"/><Relationship Id="rId1" Type="http://schemas.openxmlformats.org/officeDocument/2006/relationships/themeOverride" Target="../theme/themeOverride33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sion\Desktop\Empresas%20por%20Rubros.xlsx" TargetMode="External"/><Relationship Id="rId1" Type="http://schemas.openxmlformats.org/officeDocument/2006/relationships/themeOverride" Target="../theme/themeOverride34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sion\Desktop\Empresas%20por%20Rubros.xlsx" TargetMode="External"/><Relationship Id="rId1" Type="http://schemas.openxmlformats.org/officeDocument/2006/relationships/themeOverride" Target="../theme/themeOverride35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sion\Desktop\region_comuna_tramo.xls" TargetMode="External"/><Relationship Id="rId1" Type="http://schemas.openxmlformats.org/officeDocument/2006/relationships/themeOverride" Target="../theme/themeOverride4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sion\Desktop\Empresas%20por%20Rubros.xlsx" TargetMode="External"/><Relationship Id="rId1" Type="http://schemas.openxmlformats.org/officeDocument/2006/relationships/themeOverride" Target="../theme/themeOverride36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sion\Desktop\region_comuna_tramo.xls" TargetMode="External"/><Relationship Id="rId1" Type="http://schemas.openxmlformats.org/officeDocument/2006/relationships/themeOverride" Target="../theme/themeOverride37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sion\Desktop\region_comuna_tramo.xls" TargetMode="External"/><Relationship Id="rId1" Type="http://schemas.openxmlformats.org/officeDocument/2006/relationships/themeOverride" Target="../theme/themeOverride38.xm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sion\Desktop\region_comuna_tramo.xls" TargetMode="External"/><Relationship Id="rId1" Type="http://schemas.openxmlformats.org/officeDocument/2006/relationships/themeOverride" Target="../theme/themeOverride39.xml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sion\Desktop\region_comuna_tramo.xls" TargetMode="External"/><Relationship Id="rId1" Type="http://schemas.openxmlformats.org/officeDocument/2006/relationships/themeOverride" Target="../theme/themeOverride40.xm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sion\Desktop\region_comuna_tramo.xls" TargetMode="External"/><Relationship Id="rId1" Type="http://schemas.openxmlformats.org/officeDocument/2006/relationships/themeOverride" Target="../theme/themeOverride41.xm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sion\Desktop\region_comuna_tramo.xls" TargetMode="External"/><Relationship Id="rId1" Type="http://schemas.openxmlformats.org/officeDocument/2006/relationships/themeOverride" Target="../theme/themeOverride42.xm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sion\Desktop\region_comuna_tramo.xls" TargetMode="External"/><Relationship Id="rId1" Type="http://schemas.openxmlformats.org/officeDocument/2006/relationships/themeOverride" Target="../theme/themeOverride43.xml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sion\Desktop\region_comuna_tramo.xls" TargetMode="External"/><Relationship Id="rId1" Type="http://schemas.openxmlformats.org/officeDocument/2006/relationships/themeOverride" Target="../theme/themeOverride44.xml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sion\Desktop\region_comuna_tramo.xls" TargetMode="External"/><Relationship Id="rId1" Type="http://schemas.openxmlformats.org/officeDocument/2006/relationships/themeOverride" Target="../theme/themeOverride45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sion\Desktop\region_comuna_tramo.xls" TargetMode="External"/><Relationship Id="rId1" Type="http://schemas.openxmlformats.org/officeDocument/2006/relationships/themeOverride" Target="../theme/themeOverride5.xml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sion\Desktop\region_comuna_tramo.xls" TargetMode="External"/><Relationship Id="rId1" Type="http://schemas.openxmlformats.org/officeDocument/2006/relationships/themeOverride" Target="../theme/themeOverride46.xml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sion\Desktop\region_comuna_tramo.xls" TargetMode="External"/><Relationship Id="rId1" Type="http://schemas.openxmlformats.org/officeDocument/2006/relationships/themeOverride" Target="../theme/themeOverride47.xml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sion\Desktop\region_comuna_tramo.xls" TargetMode="External"/><Relationship Id="rId1" Type="http://schemas.openxmlformats.org/officeDocument/2006/relationships/themeOverride" Target="../theme/themeOverride48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sion\Desktop\region_comuna_tramo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sion\Desktop\region_comuna_tramo.xls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sion\Desktop\region_comuna_tramo.xls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sion\Desktop\region_comuna_tramo.xls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Todos!$A$4</c:f>
              <c:strCache>
                <c:ptCount val="1"/>
                <c:pt idx="0">
                  <c:v>MICRO</c:v>
                </c:pt>
              </c:strCache>
            </c:strRef>
          </c:tx>
          <c:invertIfNegative val="0"/>
          <c:cat>
            <c:numRef>
              <c:f>Todos!$B$3:$K$3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Todos!$B$4:$K$4</c:f>
              <c:numCache>
                <c:formatCode>_-* #,##0_-;\-* #,##0_-;_-* "-"??_-;_-@_-</c:formatCode>
                <c:ptCount val="10"/>
                <c:pt idx="0">
                  <c:v>8231</c:v>
                </c:pt>
                <c:pt idx="1">
                  <c:v>8564</c:v>
                </c:pt>
                <c:pt idx="2">
                  <c:v>8613</c:v>
                </c:pt>
                <c:pt idx="3">
                  <c:v>8704</c:v>
                </c:pt>
                <c:pt idx="4">
                  <c:v>8875</c:v>
                </c:pt>
                <c:pt idx="5">
                  <c:v>8852</c:v>
                </c:pt>
                <c:pt idx="6">
                  <c:v>8858</c:v>
                </c:pt>
                <c:pt idx="7">
                  <c:v>8935</c:v>
                </c:pt>
                <c:pt idx="8">
                  <c:v>9078</c:v>
                </c:pt>
                <c:pt idx="9">
                  <c:v>9163</c:v>
                </c:pt>
              </c:numCache>
            </c:numRef>
          </c:val>
        </c:ser>
        <c:ser>
          <c:idx val="1"/>
          <c:order val="1"/>
          <c:tx>
            <c:strRef>
              <c:f>Todos!$A$5</c:f>
              <c:strCache>
                <c:ptCount val="1"/>
                <c:pt idx="0">
                  <c:v>PEQUEÑA</c:v>
                </c:pt>
              </c:strCache>
            </c:strRef>
          </c:tx>
          <c:invertIfNegative val="0"/>
          <c:cat>
            <c:numRef>
              <c:f>Todos!$B$3:$K$3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Todos!$B$5:$K$5</c:f>
              <c:numCache>
                <c:formatCode>_-* #,##0_-;\-* #,##0_-;_-* "-"??_-;_-@_-</c:formatCode>
                <c:ptCount val="10"/>
                <c:pt idx="0">
                  <c:v>1453</c:v>
                </c:pt>
                <c:pt idx="1">
                  <c:v>1444</c:v>
                </c:pt>
                <c:pt idx="2">
                  <c:v>1534</c:v>
                </c:pt>
                <c:pt idx="3">
                  <c:v>1589</c:v>
                </c:pt>
                <c:pt idx="4">
                  <c:v>1608</c:v>
                </c:pt>
                <c:pt idx="5">
                  <c:v>1707</c:v>
                </c:pt>
                <c:pt idx="6">
                  <c:v>1836</c:v>
                </c:pt>
                <c:pt idx="7">
                  <c:v>1930</c:v>
                </c:pt>
                <c:pt idx="8">
                  <c:v>2018</c:v>
                </c:pt>
                <c:pt idx="9">
                  <c:v>2161</c:v>
                </c:pt>
              </c:numCache>
            </c:numRef>
          </c:val>
        </c:ser>
        <c:ser>
          <c:idx val="2"/>
          <c:order val="2"/>
          <c:tx>
            <c:strRef>
              <c:f>Todos!$A$6</c:f>
              <c:strCache>
                <c:ptCount val="1"/>
                <c:pt idx="0">
                  <c:v>MEDIANA 1</c:v>
                </c:pt>
              </c:strCache>
            </c:strRef>
          </c:tx>
          <c:invertIfNegative val="0"/>
          <c:cat>
            <c:numRef>
              <c:f>Todos!$B$3:$K$3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Todos!$B$6:$K$6</c:f>
              <c:numCache>
                <c:formatCode>_-* #,##0_-;\-* #,##0_-;_-* "-"??_-;_-@_-</c:formatCode>
                <c:ptCount val="10"/>
                <c:pt idx="0">
                  <c:v>118</c:v>
                </c:pt>
                <c:pt idx="1">
                  <c:v>123</c:v>
                </c:pt>
                <c:pt idx="2">
                  <c:v>126</c:v>
                </c:pt>
                <c:pt idx="3">
                  <c:v>115</c:v>
                </c:pt>
                <c:pt idx="4">
                  <c:v>117</c:v>
                </c:pt>
                <c:pt idx="5">
                  <c:v>108</c:v>
                </c:pt>
                <c:pt idx="6">
                  <c:v>132</c:v>
                </c:pt>
                <c:pt idx="7">
                  <c:v>130</c:v>
                </c:pt>
                <c:pt idx="8">
                  <c:v>154</c:v>
                </c:pt>
                <c:pt idx="9">
                  <c:v>168</c:v>
                </c:pt>
              </c:numCache>
            </c:numRef>
          </c:val>
        </c:ser>
        <c:ser>
          <c:idx val="3"/>
          <c:order val="3"/>
          <c:tx>
            <c:strRef>
              <c:f>Todos!$A$7</c:f>
              <c:strCache>
                <c:ptCount val="1"/>
                <c:pt idx="0">
                  <c:v>MEDIANA 2</c:v>
                </c:pt>
              </c:strCache>
            </c:strRef>
          </c:tx>
          <c:invertIfNegative val="0"/>
          <c:cat>
            <c:numRef>
              <c:f>Todos!$B$3:$K$3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Todos!$B$7:$K$7</c:f>
              <c:numCache>
                <c:formatCode>_-* #,##0_-;\-* #,##0_-;_-* "-"??_-;_-@_-</c:formatCode>
                <c:ptCount val="10"/>
                <c:pt idx="0">
                  <c:v>63</c:v>
                </c:pt>
                <c:pt idx="1">
                  <c:v>63</c:v>
                </c:pt>
                <c:pt idx="2">
                  <c:v>55</c:v>
                </c:pt>
                <c:pt idx="3">
                  <c:v>64</c:v>
                </c:pt>
                <c:pt idx="4">
                  <c:v>67</c:v>
                </c:pt>
                <c:pt idx="5">
                  <c:v>66</c:v>
                </c:pt>
                <c:pt idx="6">
                  <c:v>56</c:v>
                </c:pt>
                <c:pt idx="7">
                  <c:v>81</c:v>
                </c:pt>
                <c:pt idx="8">
                  <c:v>76</c:v>
                </c:pt>
                <c:pt idx="9">
                  <c:v>83</c:v>
                </c:pt>
              </c:numCache>
            </c:numRef>
          </c:val>
        </c:ser>
        <c:ser>
          <c:idx val="4"/>
          <c:order val="4"/>
          <c:tx>
            <c:strRef>
              <c:f>Todos!$A$8</c:f>
              <c:strCache>
                <c:ptCount val="1"/>
                <c:pt idx="0">
                  <c:v>GRANDE</c:v>
                </c:pt>
              </c:strCache>
            </c:strRef>
          </c:tx>
          <c:invertIfNegative val="0"/>
          <c:cat>
            <c:numRef>
              <c:f>Todos!$B$3:$K$3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Todos!$B$8:$K$8</c:f>
              <c:numCache>
                <c:formatCode>_-* #,##0_-;\-* #,##0_-;_-* "-"??_-;_-@_-</c:formatCode>
                <c:ptCount val="10"/>
                <c:pt idx="0">
                  <c:v>78</c:v>
                </c:pt>
                <c:pt idx="1">
                  <c:v>86</c:v>
                </c:pt>
                <c:pt idx="2">
                  <c:v>91</c:v>
                </c:pt>
                <c:pt idx="3">
                  <c:v>97</c:v>
                </c:pt>
                <c:pt idx="4">
                  <c:v>93</c:v>
                </c:pt>
                <c:pt idx="5">
                  <c:v>97</c:v>
                </c:pt>
                <c:pt idx="6">
                  <c:v>111</c:v>
                </c:pt>
                <c:pt idx="7">
                  <c:v>107</c:v>
                </c:pt>
                <c:pt idx="8">
                  <c:v>112</c:v>
                </c:pt>
                <c:pt idx="9">
                  <c:v>123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94756864"/>
        <c:axId val="94758400"/>
      </c:barChart>
      <c:catAx>
        <c:axId val="9475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4758400"/>
        <c:crosses val="autoZero"/>
        <c:auto val="1"/>
        <c:lblAlgn val="ctr"/>
        <c:lblOffset val="100"/>
        <c:noMultiLvlLbl val="0"/>
      </c:catAx>
      <c:valAx>
        <c:axId val="94758400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none"/>
        <c:minorTickMark val="none"/>
        <c:tickLblPos val="nextTo"/>
        <c:crossAx val="9475686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000"/>
          </a:pPr>
          <a:endParaRPr lang="es-C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594271589837675E-2"/>
          <c:y val="0.1610955320911362"/>
          <c:w val="0.58324790820771621"/>
          <c:h val="0.83890441343024835"/>
        </c:manualLayout>
      </c:layout>
      <c:pie3D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Todos!$N$31:$N$35</c:f>
              <c:strCache>
                <c:ptCount val="5"/>
                <c:pt idx="0">
                  <c:v>MICRO</c:v>
                </c:pt>
                <c:pt idx="1">
                  <c:v>PEQUEÑA</c:v>
                </c:pt>
                <c:pt idx="2">
                  <c:v>MEDIANA 1</c:v>
                </c:pt>
                <c:pt idx="3">
                  <c:v>MEDIANA 2</c:v>
                </c:pt>
                <c:pt idx="4">
                  <c:v>GRANDE</c:v>
                </c:pt>
              </c:strCache>
            </c:strRef>
          </c:cat>
          <c:val>
            <c:numRef>
              <c:f>Todos!$R$31:$R$35</c:f>
              <c:numCache>
                <c:formatCode>0.00%</c:formatCode>
                <c:ptCount val="5"/>
                <c:pt idx="0">
                  <c:v>1.7978752835277306E-2</c:v>
                </c:pt>
                <c:pt idx="1">
                  <c:v>6.4936564284077208E-2</c:v>
                </c:pt>
                <c:pt idx="2">
                  <c:v>2.9325569063187115E-2</c:v>
                </c:pt>
                <c:pt idx="3">
                  <c:v>3.4795746289082899E-2</c:v>
                </c:pt>
                <c:pt idx="4">
                  <c:v>0.85296336752837543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Todos!$AA$4</c:f>
              <c:strCache>
                <c:ptCount val="1"/>
                <c:pt idx="0">
                  <c:v>MICRO</c:v>
                </c:pt>
              </c:strCache>
            </c:strRef>
          </c:tx>
          <c:invertIfNegative val="0"/>
          <c:cat>
            <c:numRef>
              <c:f>Todos!$AB$3:$AK$3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Todos!$AB$4:$AK$4</c:f>
              <c:numCache>
                <c:formatCode>_-* #,##0_-;\-* #,##0_-;_-* "-"??_-;_-@_-</c:formatCode>
                <c:ptCount val="10"/>
                <c:pt idx="0">
                  <c:v>9258</c:v>
                </c:pt>
                <c:pt idx="1">
                  <c:v>9259</c:v>
                </c:pt>
                <c:pt idx="2">
                  <c:v>9814</c:v>
                </c:pt>
                <c:pt idx="3">
                  <c:v>9645</c:v>
                </c:pt>
                <c:pt idx="4">
                  <c:v>10018</c:v>
                </c:pt>
                <c:pt idx="5">
                  <c:v>9955</c:v>
                </c:pt>
                <c:pt idx="6">
                  <c:v>10170</c:v>
                </c:pt>
                <c:pt idx="7">
                  <c:v>10188</c:v>
                </c:pt>
                <c:pt idx="8">
                  <c:v>10625</c:v>
                </c:pt>
                <c:pt idx="9">
                  <c:v>10377</c:v>
                </c:pt>
              </c:numCache>
            </c:numRef>
          </c:val>
        </c:ser>
        <c:ser>
          <c:idx val="1"/>
          <c:order val="1"/>
          <c:tx>
            <c:strRef>
              <c:f>Todos!$AA$5</c:f>
              <c:strCache>
                <c:ptCount val="1"/>
                <c:pt idx="0">
                  <c:v>PEQUEÑA</c:v>
                </c:pt>
              </c:strCache>
            </c:strRef>
          </c:tx>
          <c:invertIfNegative val="0"/>
          <c:cat>
            <c:numRef>
              <c:f>Todos!$AB$3:$AK$3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Todos!$AB$5:$AK$5</c:f>
              <c:numCache>
                <c:formatCode>_-* #,##0_-;\-* #,##0_-;_-* "-"??_-;_-@_-</c:formatCode>
                <c:ptCount val="10"/>
                <c:pt idx="0">
                  <c:v>17549</c:v>
                </c:pt>
                <c:pt idx="1">
                  <c:v>17203</c:v>
                </c:pt>
                <c:pt idx="2">
                  <c:v>19058</c:v>
                </c:pt>
                <c:pt idx="3">
                  <c:v>17312</c:v>
                </c:pt>
                <c:pt idx="4">
                  <c:v>16281</c:v>
                </c:pt>
                <c:pt idx="5">
                  <c:v>17820</c:v>
                </c:pt>
                <c:pt idx="6">
                  <c:v>17012</c:v>
                </c:pt>
                <c:pt idx="7">
                  <c:v>18485</c:v>
                </c:pt>
                <c:pt idx="8">
                  <c:v>18983</c:v>
                </c:pt>
                <c:pt idx="9">
                  <c:v>19100</c:v>
                </c:pt>
              </c:numCache>
            </c:numRef>
          </c:val>
        </c:ser>
        <c:ser>
          <c:idx val="2"/>
          <c:order val="2"/>
          <c:tx>
            <c:strRef>
              <c:f>Todos!$AA$6</c:f>
              <c:strCache>
                <c:ptCount val="1"/>
                <c:pt idx="0">
                  <c:v>MEDIANA 1</c:v>
                </c:pt>
              </c:strCache>
            </c:strRef>
          </c:tx>
          <c:invertIfNegative val="0"/>
          <c:cat>
            <c:numRef>
              <c:f>Todos!$AB$3:$AK$3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Todos!$AB$6:$AK$6</c:f>
              <c:numCache>
                <c:formatCode>_-* #,##0_-;\-* #,##0_-;_-* "-"??_-;_-@_-</c:formatCode>
                <c:ptCount val="10"/>
                <c:pt idx="0">
                  <c:v>6201</c:v>
                </c:pt>
                <c:pt idx="1">
                  <c:v>6004</c:v>
                </c:pt>
                <c:pt idx="2">
                  <c:v>5757</c:v>
                </c:pt>
                <c:pt idx="3">
                  <c:v>6283</c:v>
                </c:pt>
                <c:pt idx="4">
                  <c:v>7344</c:v>
                </c:pt>
                <c:pt idx="5">
                  <c:v>6229</c:v>
                </c:pt>
                <c:pt idx="6">
                  <c:v>6966</c:v>
                </c:pt>
                <c:pt idx="7">
                  <c:v>6540</c:v>
                </c:pt>
                <c:pt idx="8">
                  <c:v>6175</c:v>
                </c:pt>
                <c:pt idx="9">
                  <c:v>6158</c:v>
                </c:pt>
              </c:numCache>
            </c:numRef>
          </c:val>
        </c:ser>
        <c:ser>
          <c:idx val="3"/>
          <c:order val="3"/>
          <c:tx>
            <c:strRef>
              <c:f>Todos!$AA$7</c:f>
              <c:strCache>
                <c:ptCount val="1"/>
                <c:pt idx="0">
                  <c:v>MEDIANA 2</c:v>
                </c:pt>
              </c:strCache>
            </c:strRef>
          </c:tx>
          <c:invertIfNegative val="0"/>
          <c:cat>
            <c:numRef>
              <c:f>Todos!$AB$3:$AK$3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Todos!$AB$7:$AK$7</c:f>
              <c:numCache>
                <c:formatCode>_-* #,##0_-;\-* #,##0_-;_-* "-"??_-;_-@_-</c:formatCode>
                <c:ptCount val="10"/>
                <c:pt idx="0">
                  <c:v>4060</c:v>
                </c:pt>
                <c:pt idx="1">
                  <c:v>5044</c:v>
                </c:pt>
                <c:pt idx="2">
                  <c:v>4235</c:v>
                </c:pt>
                <c:pt idx="3">
                  <c:v>4833</c:v>
                </c:pt>
                <c:pt idx="4">
                  <c:v>4515</c:v>
                </c:pt>
                <c:pt idx="5">
                  <c:v>3521</c:v>
                </c:pt>
                <c:pt idx="6">
                  <c:v>3740</c:v>
                </c:pt>
                <c:pt idx="7">
                  <c:v>5916</c:v>
                </c:pt>
                <c:pt idx="8">
                  <c:v>5104</c:v>
                </c:pt>
                <c:pt idx="9">
                  <c:v>4386</c:v>
                </c:pt>
              </c:numCache>
            </c:numRef>
          </c:val>
        </c:ser>
        <c:ser>
          <c:idx val="4"/>
          <c:order val="4"/>
          <c:tx>
            <c:strRef>
              <c:f>Todos!$AA$8</c:f>
              <c:strCache>
                <c:ptCount val="1"/>
                <c:pt idx="0">
                  <c:v>GRANDE</c:v>
                </c:pt>
              </c:strCache>
            </c:strRef>
          </c:tx>
          <c:invertIfNegative val="0"/>
          <c:cat>
            <c:numRef>
              <c:f>Todos!$AB$3:$AK$3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Todos!$AB$8:$AK$8</c:f>
              <c:numCache>
                <c:formatCode>_-* #,##0_-;\-* #,##0_-;_-* "-"??_-;_-@_-</c:formatCode>
                <c:ptCount val="10"/>
                <c:pt idx="0">
                  <c:v>15421</c:v>
                </c:pt>
                <c:pt idx="1">
                  <c:v>16093</c:v>
                </c:pt>
                <c:pt idx="2">
                  <c:v>18391</c:v>
                </c:pt>
                <c:pt idx="3">
                  <c:v>21326</c:v>
                </c:pt>
                <c:pt idx="4">
                  <c:v>22009</c:v>
                </c:pt>
                <c:pt idx="5">
                  <c:v>23484</c:v>
                </c:pt>
                <c:pt idx="6">
                  <c:v>27574</c:v>
                </c:pt>
                <c:pt idx="7">
                  <c:v>27664</c:v>
                </c:pt>
                <c:pt idx="8">
                  <c:v>26735</c:v>
                </c:pt>
                <c:pt idx="9">
                  <c:v>25545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96664960"/>
        <c:axId val="96679040"/>
      </c:barChart>
      <c:catAx>
        <c:axId val="9666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6679040"/>
        <c:crosses val="autoZero"/>
        <c:auto val="1"/>
        <c:lblAlgn val="ctr"/>
        <c:lblOffset val="100"/>
        <c:noMultiLvlLbl val="0"/>
      </c:catAx>
      <c:valAx>
        <c:axId val="96679040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none"/>
        <c:minorTickMark val="none"/>
        <c:tickLblPos val="nextTo"/>
        <c:crossAx val="966649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000"/>
          </a:pPr>
          <a:endParaRPr lang="es-C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Todos!$AA$13</c:f>
              <c:strCache>
                <c:ptCount val="1"/>
                <c:pt idx="0">
                  <c:v>MICRO</c:v>
                </c:pt>
              </c:strCache>
            </c:strRef>
          </c:tx>
          <c:invertIfNegative val="0"/>
          <c:cat>
            <c:numRef>
              <c:f>Todos!$AB$12:$AK$12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Todos!$AB$13:$AK$13</c:f>
              <c:numCache>
                <c:formatCode>_-* #,##0_-;\-* #,##0_-;_-* "-"??_-;_-@_-</c:formatCode>
                <c:ptCount val="10"/>
                <c:pt idx="0">
                  <c:v>895006</c:v>
                </c:pt>
                <c:pt idx="1">
                  <c:v>941835</c:v>
                </c:pt>
                <c:pt idx="2">
                  <c:v>984774</c:v>
                </c:pt>
                <c:pt idx="3">
                  <c:v>1012780</c:v>
                </c:pt>
                <c:pt idx="4">
                  <c:v>1019260</c:v>
                </c:pt>
                <c:pt idx="5">
                  <c:v>1052790</c:v>
                </c:pt>
                <c:pt idx="6">
                  <c:v>1038362</c:v>
                </c:pt>
                <c:pt idx="7">
                  <c:v>1087545</c:v>
                </c:pt>
                <c:pt idx="8">
                  <c:v>1116804</c:v>
                </c:pt>
                <c:pt idx="9">
                  <c:v>1157039</c:v>
                </c:pt>
              </c:numCache>
            </c:numRef>
          </c:val>
        </c:ser>
        <c:ser>
          <c:idx val="1"/>
          <c:order val="1"/>
          <c:tx>
            <c:strRef>
              <c:f>Todos!$AA$14</c:f>
              <c:strCache>
                <c:ptCount val="1"/>
                <c:pt idx="0">
                  <c:v>PEQUEÑA</c:v>
                </c:pt>
              </c:strCache>
            </c:strRef>
          </c:tx>
          <c:invertIfNegative val="0"/>
          <c:cat>
            <c:numRef>
              <c:f>Todos!$AB$12:$AK$12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Todos!$AB$14:$AK$14</c:f>
              <c:numCache>
                <c:formatCode>_-* #,##0_-;\-* #,##0_-;_-* "-"??_-;_-@_-</c:formatCode>
                <c:ptCount val="10"/>
                <c:pt idx="0">
                  <c:v>1404464</c:v>
                </c:pt>
                <c:pt idx="1">
                  <c:v>1474694</c:v>
                </c:pt>
                <c:pt idx="2">
                  <c:v>1555974</c:v>
                </c:pt>
                <c:pt idx="3">
                  <c:v>1556798</c:v>
                </c:pt>
                <c:pt idx="4">
                  <c:v>1527233</c:v>
                </c:pt>
                <c:pt idx="5">
                  <c:v>1598639</c:v>
                </c:pt>
                <c:pt idx="6">
                  <c:v>1669668</c:v>
                </c:pt>
                <c:pt idx="7">
                  <c:v>1736520</c:v>
                </c:pt>
                <c:pt idx="8">
                  <c:v>1750404</c:v>
                </c:pt>
                <c:pt idx="9">
                  <c:v>1762087</c:v>
                </c:pt>
              </c:numCache>
            </c:numRef>
          </c:val>
        </c:ser>
        <c:ser>
          <c:idx val="2"/>
          <c:order val="2"/>
          <c:tx>
            <c:strRef>
              <c:f>Todos!$AA$15</c:f>
              <c:strCache>
                <c:ptCount val="1"/>
                <c:pt idx="0">
                  <c:v>MEDIANA 1</c:v>
                </c:pt>
              </c:strCache>
            </c:strRef>
          </c:tx>
          <c:invertIfNegative val="0"/>
          <c:cat>
            <c:numRef>
              <c:f>Todos!$AB$12:$AK$12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Todos!$AB$15:$AK$15</c:f>
              <c:numCache>
                <c:formatCode>_-* #,##0_-;\-* #,##0_-;_-* "-"??_-;_-@_-</c:formatCode>
                <c:ptCount val="10"/>
                <c:pt idx="0">
                  <c:v>520429</c:v>
                </c:pt>
                <c:pt idx="1">
                  <c:v>560988</c:v>
                </c:pt>
                <c:pt idx="2">
                  <c:v>613884</c:v>
                </c:pt>
                <c:pt idx="3">
                  <c:v>642622</c:v>
                </c:pt>
                <c:pt idx="4">
                  <c:v>582940</c:v>
                </c:pt>
                <c:pt idx="5">
                  <c:v>622563</c:v>
                </c:pt>
                <c:pt idx="6">
                  <c:v>704432</c:v>
                </c:pt>
                <c:pt idx="7">
                  <c:v>715406</c:v>
                </c:pt>
                <c:pt idx="8">
                  <c:v>685576</c:v>
                </c:pt>
                <c:pt idx="9">
                  <c:v>694986</c:v>
                </c:pt>
              </c:numCache>
            </c:numRef>
          </c:val>
        </c:ser>
        <c:ser>
          <c:idx val="3"/>
          <c:order val="3"/>
          <c:tx>
            <c:strRef>
              <c:f>Todos!$AA$16</c:f>
              <c:strCache>
                <c:ptCount val="1"/>
                <c:pt idx="0">
                  <c:v>MEDIANA 2</c:v>
                </c:pt>
              </c:strCache>
            </c:strRef>
          </c:tx>
          <c:invertIfNegative val="0"/>
          <c:cat>
            <c:numRef>
              <c:f>Todos!$AB$12:$AK$12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Todos!$AB$16:$AK$16</c:f>
              <c:numCache>
                <c:formatCode>_-* #,##0_-;\-* #,##0_-;_-* "-"??_-;_-@_-</c:formatCode>
                <c:ptCount val="10"/>
                <c:pt idx="0">
                  <c:v>537485</c:v>
                </c:pt>
                <c:pt idx="1">
                  <c:v>595918</c:v>
                </c:pt>
                <c:pt idx="2">
                  <c:v>631888</c:v>
                </c:pt>
                <c:pt idx="3">
                  <c:v>651691</c:v>
                </c:pt>
                <c:pt idx="4">
                  <c:v>633530</c:v>
                </c:pt>
                <c:pt idx="5">
                  <c:v>669299</c:v>
                </c:pt>
                <c:pt idx="6">
                  <c:v>721150</c:v>
                </c:pt>
                <c:pt idx="7">
                  <c:v>745658</c:v>
                </c:pt>
                <c:pt idx="8">
                  <c:v>747229</c:v>
                </c:pt>
                <c:pt idx="9">
                  <c:v>730453</c:v>
                </c:pt>
              </c:numCache>
            </c:numRef>
          </c:val>
        </c:ser>
        <c:ser>
          <c:idx val="4"/>
          <c:order val="4"/>
          <c:tx>
            <c:strRef>
              <c:f>Todos!$AA$17</c:f>
              <c:strCache>
                <c:ptCount val="1"/>
                <c:pt idx="0">
                  <c:v>GRANDE</c:v>
                </c:pt>
              </c:strCache>
            </c:strRef>
          </c:tx>
          <c:invertIfNegative val="0"/>
          <c:cat>
            <c:numRef>
              <c:f>Todos!$AB$12:$AK$12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Todos!$AB$17:$AK$17</c:f>
              <c:numCache>
                <c:formatCode>_-* #,##0_-;\-* #,##0_-;_-* "-"??_-;_-@_-</c:formatCode>
                <c:ptCount val="10"/>
                <c:pt idx="0">
                  <c:v>2601234</c:v>
                </c:pt>
                <c:pt idx="1">
                  <c:v>2888908</c:v>
                </c:pt>
                <c:pt idx="2">
                  <c:v>3272784</c:v>
                </c:pt>
                <c:pt idx="3">
                  <c:v>3526962</c:v>
                </c:pt>
                <c:pt idx="4">
                  <c:v>3329879</c:v>
                </c:pt>
                <c:pt idx="5">
                  <c:v>3630054</c:v>
                </c:pt>
                <c:pt idx="6">
                  <c:v>4105711</c:v>
                </c:pt>
                <c:pt idx="7">
                  <c:v>4382449</c:v>
                </c:pt>
                <c:pt idx="8">
                  <c:v>4507346</c:v>
                </c:pt>
                <c:pt idx="9">
                  <c:v>4531630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96995968"/>
        <c:axId val="97005952"/>
      </c:barChart>
      <c:catAx>
        <c:axId val="96995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7005952"/>
        <c:crosses val="autoZero"/>
        <c:auto val="1"/>
        <c:lblAlgn val="ctr"/>
        <c:lblOffset val="100"/>
        <c:noMultiLvlLbl val="0"/>
      </c:catAx>
      <c:valAx>
        <c:axId val="97005952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none"/>
        <c:minorTickMark val="none"/>
        <c:tickLblPos val="nextTo"/>
        <c:crossAx val="969959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000"/>
          </a:pPr>
          <a:endParaRPr lang="es-C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Todos!$AA$22</c:f>
              <c:strCache>
                <c:ptCount val="1"/>
                <c:pt idx="0">
                  <c:v>MICRO</c:v>
                </c:pt>
              </c:strCache>
            </c:strRef>
          </c:tx>
          <c:invertIfNegative val="0"/>
          <c:cat>
            <c:numRef>
              <c:f>Todos!$AB$21:$AK$21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Todos!$AB$22:$AK$22</c:f>
              <c:numCache>
                <c:formatCode>0.00%</c:formatCode>
                <c:ptCount val="10"/>
                <c:pt idx="0">
                  <c:v>1.0344064732526933E-2</c:v>
                </c:pt>
                <c:pt idx="1">
                  <c:v>9.8308090058237384E-3</c:v>
                </c:pt>
                <c:pt idx="2">
                  <c:v>9.9657383318406054E-3</c:v>
                </c:pt>
                <c:pt idx="3">
                  <c:v>9.5232923240980271E-3</c:v>
                </c:pt>
                <c:pt idx="4">
                  <c:v>9.8286992523987995E-3</c:v>
                </c:pt>
                <c:pt idx="5">
                  <c:v>9.4558268980518435E-3</c:v>
                </c:pt>
                <c:pt idx="6">
                  <c:v>9.7942721324547708E-3</c:v>
                </c:pt>
                <c:pt idx="7">
                  <c:v>9.367888225314815E-3</c:v>
                </c:pt>
                <c:pt idx="8">
                  <c:v>9.5137553232259205E-3</c:v>
                </c:pt>
                <c:pt idx="9">
                  <c:v>8.968582735759123E-3</c:v>
                </c:pt>
              </c:numCache>
            </c:numRef>
          </c:val>
        </c:ser>
        <c:ser>
          <c:idx val="1"/>
          <c:order val="1"/>
          <c:tx>
            <c:strRef>
              <c:f>Todos!$AA$23</c:f>
              <c:strCache>
                <c:ptCount val="1"/>
                <c:pt idx="0">
                  <c:v>PEQUEÑA</c:v>
                </c:pt>
              </c:strCache>
            </c:strRef>
          </c:tx>
          <c:invertIfNegative val="0"/>
          <c:cat>
            <c:numRef>
              <c:f>Todos!$AB$21:$AK$21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Todos!$AB$23:$AK$23</c:f>
              <c:numCache>
                <c:formatCode>0.00%</c:formatCode>
                <c:ptCount val="10"/>
                <c:pt idx="0">
                  <c:v>1.2495158295264243E-2</c:v>
                </c:pt>
                <c:pt idx="1">
                  <c:v>1.1665470938377725E-2</c:v>
                </c:pt>
                <c:pt idx="2">
                  <c:v>1.2248276642154689E-2</c:v>
                </c:pt>
                <c:pt idx="3">
                  <c:v>1.1120260945864524E-2</c:v>
                </c:pt>
                <c:pt idx="4">
                  <c:v>1.0660455870191385E-2</c:v>
                </c:pt>
                <c:pt idx="5">
                  <c:v>1.1146981901479946E-2</c:v>
                </c:pt>
                <c:pt idx="6">
                  <c:v>1.018885191547062E-2</c:v>
                </c:pt>
                <c:pt idx="7">
                  <c:v>1.0644852924239284E-2</c:v>
                </c:pt>
                <c:pt idx="8">
                  <c:v>1.084492494304172E-2</c:v>
                </c:pt>
                <c:pt idx="9">
                  <c:v>1.0839419393026564E-2</c:v>
                </c:pt>
              </c:numCache>
            </c:numRef>
          </c:val>
        </c:ser>
        <c:ser>
          <c:idx val="2"/>
          <c:order val="2"/>
          <c:tx>
            <c:strRef>
              <c:f>Todos!$AA$24</c:f>
              <c:strCache>
                <c:ptCount val="1"/>
                <c:pt idx="0">
                  <c:v>MEDIANA 1</c:v>
                </c:pt>
              </c:strCache>
            </c:strRef>
          </c:tx>
          <c:invertIfNegative val="0"/>
          <c:cat>
            <c:numRef>
              <c:f>Todos!$AB$21:$AK$21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Todos!$AB$24:$AK$24</c:f>
              <c:numCache>
                <c:formatCode>0.00%</c:formatCode>
                <c:ptCount val="10"/>
                <c:pt idx="0">
                  <c:v>1.1915169984762572E-2</c:v>
                </c:pt>
                <c:pt idx="1">
                  <c:v>1.0702546222022574E-2</c:v>
                </c:pt>
                <c:pt idx="2">
                  <c:v>9.3779932365072229E-3</c:v>
                </c:pt>
                <c:pt idx="3">
                  <c:v>9.7771318131031921E-3</c:v>
                </c:pt>
                <c:pt idx="4">
                  <c:v>1.2598209078121248E-2</c:v>
                </c:pt>
                <c:pt idx="5">
                  <c:v>1.0005413106785981E-2</c:v>
                </c:pt>
                <c:pt idx="6">
                  <c:v>9.8888182251800037E-3</c:v>
                </c:pt>
                <c:pt idx="7">
                  <c:v>9.1416622169788898E-3</c:v>
                </c:pt>
                <c:pt idx="8">
                  <c:v>9.0070247499912486E-3</c:v>
                </c:pt>
                <c:pt idx="9">
                  <c:v>8.860610141787028E-3</c:v>
                </c:pt>
              </c:numCache>
            </c:numRef>
          </c:val>
        </c:ser>
        <c:ser>
          <c:idx val="3"/>
          <c:order val="3"/>
          <c:tx>
            <c:strRef>
              <c:f>Todos!$AA$25</c:f>
              <c:strCache>
                <c:ptCount val="1"/>
                <c:pt idx="0">
                  <c:v>MEDIANA 2</c:v>
                </c:pt>
              </c:strCache>
            </c:strRef>
          </c:tx>
          <c:invertIfNegative val="0"/>
          <c:cat>
            <c:numRef>
              <c:f>Todos!$AB$21:$AK$21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Todos!$AB$25:$AK$25</c:f>
              <c:numCache>
                <c:formatCode>0.00%</c:formatCode>
                <c:ptCount val="10"/>
                <c:pt idx="0">
                  <c:v>7.5536991730001763E-3</c:v>
                </c:pt>
                <c:pt idx="1">
                  <c:v>8.4642517930319273E-3</c:v>
                </c:pt>
                <c:pt idx="2">
                  <c:v>6.7021370875851418E-3</c:v>
                </c:pt>
                <c:pt idx="3">
                  <c:v>7.4160913684552954E-3</c:v>
                </c:pt>
                <c:pt idx="4">
                  <c:v>7.1267343298659887E-3</c:v>
                </c:pt>
                <c:pt idx="5">
                  <c:v>5.2607280154310706E-3</c:v>
                </c:pt>
                <c:pt idx="6">
                  <c:v>5.1861609928586282E-3</c:v>
                </c:pt>
                <c:pt idx="7">
                  <c:v>7.9339321780226325E-3</c:v>
                </c:pt>
                <c:pt idx="8">
                  <c:v>6.8305700126734909E-3</c:v>
                </c:pt>
                <c:pt idx="9">
                  <c:v>6.0044931022256052E-3</c:v>
                </c:pt>
              </c:numCache>
            </c:numRef>
          </c:val>
        </c:ser>
        <c:ser>
          <c:idx val="4"/>
          <c:order val="4"/>
          <c:tx>
            <c:strRef>
              <c:f>Todos!$AA$26</c:f>
              <c:strCache>
                <c:ptCount val="1"/>
                <c:pt idx="0">
                  <c:v>GRANDE</c:v>
                </c:pt>
              </c:strCache>
            </c:strRef>
          </c:tx>
          <c:invertIfNegative val="0"/>
          <c:cat>
            <c:numRef>
              <c:f>Todos!$AB$21:$AK$21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Todos!$AB$26:$AK$26</c:f>
              <c:numCache>
                <c:formatCode>0.00%</c:formatCode>
                <c:ptCount val="10"/>
                <c:pt idx="0">
                  <c:v>5.9283401647064428E-3</c:v>
                </c:pt>
                <c:pt idx="1">
                  <c:v>5.5706169943798836E-3</c:v>
                </c:pt>
                <c:pt idx="2">
                  <c:v>5.6193748197253474E-3</c:v>
                </c:pt>
                <c:pt idx="3">
                  <c:v>6.0465635864520228E-3</c:v>
                </c:pt>
                <c:pt idx="4">
                  <c:v>6.6095494761221054E-3</c:v>
                </c:pt>
                <c:pt idx="5">
                  <c:v>6.4693252497070291E-3</c:v>
                </c:pt>
                <c:pt idx="6">
                  <c:v>6.7160109418319992E-3</c:v>
                </c:pt>
                <c:pt idx="7">
                  <c:v>6.3124522384630146E-3</c:v>
                </c:pt>
                <c:pt idx="8">
                  <c:v>5.9314283837983593E-3</c:v>
                </c:pt>
                <c:pt idx="9">
                  <c:v>5.6370445071640893E-3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97055104"/>
        <c:axId val="97056640"/>
      </c:barChart>
      <c:catAx>
        <c:axId val="9705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7056640"/>
        <c:crosses val="autoZero"/>
        <c:auto val="1"/>
        <c:lblAlgn val="ctr"/>
        <c:lblOffset val="100"/>
        <c:noMultiLvlLbl val="0"/>
      </c:catAx>
      <c:valAx>
        <c:axId val="97056640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9705510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000"/>
          </a:pPr>
          <a:endParaRPr lang="es-C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594271589837675E-2"/>
          <c:y val="0.1610955320911362"/>
          <c:w val="0.58324790820771621"/>
          <c:h val="0.83890441343024835"/>
        </c:manualLayout>
      </c:layout>
      <c:pie3D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Todos!$AA$31:$AA$35</c:f>
              <c:strCache>
                <c:ptCount val="5"/>
                <c:pt idx="0">
                  <c:v>MICRO</c:v>
                </c:pt>
                <c:pt idx="1">
                  <c:v>PEQUEÑA</c:v>
                </c:pt>
                <c:pt idx="2">
                  <c:v>MEDIANA 1</c:v>
                </c:pt>
                <c:pt idx="3">
                  <c:v>MEDIANA 2</c:v>
                </c:pt>
                <c:pt idx="4">
                  <c:v>GRANDE</c:v>
                </c:pt>
              </c:strCache>
            </c:strRef>
          </c:cat>
          <c:val>
            <c:numRef>
              <c:f>Todos!$AD$31:$AD$35</c:f>
              <c:numCache>
                <c:formatCode>0.00%</c:formatCode>
                <c:ptCount val="5"/>
                <c:pt idx="0">
                  <c:v>0.1582680047585639</c:v>
                </c:pt>
                <c:pt idx="1">
                  <c:v>0.2913095201781411</c:v>
                </c:pt>
                <c:pt idx="2">
                  <c:v>9.3920629594606966E-2</c:v>
                </c:pt>
                <c:pt idx="3">
                  <c:v>6.6894426989598271E-2</c:v>
                </c:pt>
                <c:pt idx="4">
                  <c:v>0.38960741847908975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5844667642014463"/>
          <c:y val="0.33838634727477018"/>
          <c:w val="0.22923792060239045"/>
          <c:h val="0.31066728490723028"/>
        </c:manualLayout>
      </c:layout>
      <c:overlay val="0"/>
      <c:txPr>
        <a:bodyPr/>
        <a:lstStyle/>
        <a:p>
          <a:pPr>
            <a:defRPr sz="1000"/>
          </a:pPr>
          <a:endParaRPr lang="es-C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594271589837675E-2"/>
          <c:y val="0.1610955320911362"/>
          <c:w val="0.58324790820771621"/>
          <c:h val="0.83890441343024835"/>
        </c:manualLayout>
      </c:layout>
      <c:pie3D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Todos!$AA$31:$AA$35</c:f>
              <c:strCache>
                <c:ptCount val="5"/>
                <c:pt idx="0">
                  <c:v>MICRO</c:v>
                </c:pt>
                <c:pt idx="1">
                  <c:v>PEQUEÑA</c:v>
                </c:pt>
                <c:pt idx="2">
                  <c:v>MEDIANA 1</c:v>
                </c:pt>
                <c:pt idx="3">
                  <c:v>MEDIANA 2</c:v>
                </c:pt>
                <c:pt idx="4">
                  <c:v>GRANDE</c:v>
                </c:pt>
              </c:strCache>
            </c:strRef>
          </c:cat>
          <c:val>
            <c:numRef>
              <c:f>Todos!$AE$31:$AE$35</c:f>
              <c:numCache>
                <c:formatCode>0.00%</c:formatCode>
                <c:ptCount val="5"/>
                <c:pt idx="0">
                  <c:v>0.13035303978788207</c:v>
                </c:pt>
                <c:pt idx="1">
                  <c:v>0.19851828401696897</c:v>
                </c:pt>
                <c:pt idx="2">
                  <c:v>7.8297739064993502E-2</c:v>
                </c:pt>
                <c:pt idx="3">
                  <c:v>8.2293482736690668E-2</c:v>
                </c:pt>
                <c:pt idx="4">
                  <c:v>0.51053745439346476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Todos!$AN$4</c:f>
              <c:strCache>
                <c:ptCount val="1"/>
                <c:pt idx="0">
                  <c:v>MICRO</c:v>
                </c:pt>
              </c:strCache>
            </c:strRef>
          </c:tx>
          <c:invertIfNegative val="0"/>
          <c:cat>
            <c:numRef>
              <c:f>Todos!$AO$3:$AX$3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Todos!$AO$4:$AX$4</c:f>
              <c:numCache>
                <c:formatCode>_-* #,##0_-;\-* #,##0_-;_-* "-"??_-;_-@_-</c:formatCode>
                <c:ptCount val="10"/>
                <c:pt idx="0">
                  <c:v>1155738.2554501777</c:v>
                </c:pt>
                <c:pt idx="1">
                  <c:v>1158238.4466658621</c:v>
                </c:pt>
                <c:pt idx="2">
                  <c:v>1296392.6480551031</c:v>
                </c:pt>
                <c:pt idx="3">
                  <c:v>1240883.3862662143</c:v>
                </c:pt>
                <c:pt idx="4">
                  <c:v>1432981.3115766579</c:v>
                </c:pt>
                <c:pt idx="5">
                  <c:v>1684871.7235655221</c:v>
                </c:pt>
                <c:pt idx="6">
                  <c:v>1799520.3546265271</c:v>
                </c:pt>
                <c:pt idx="7">
                  <c:v>1997093.1036920305</c:v>
                </c:pt>
                <c:pt idx="8">
                  <c:v>1535066.5999999999</c:v>
                </c:pt>
                <c:pt idx="9">
                  <c:v>1632892.6100000003</c:v>
                </c:pt>
              </c:numCache>
            </c:numRef>
          </c:val>
        </c:ser>
        <c:ser>
          <c:idx val="1"/>
          <c:order val="1"/>
          <c:tx>
            <c:strRef>
              <c:f>Todos!$AN$5</c:f>
              <c:strCache>
                <c:ptCount val="1"/>
                <c:pt idx="0">
                  <c:v>PEQUEÑA</c:v>
                </c:pt>
              </c:strCache>
            </c:strRef>
          </c:tx>
          <c:invertIfNegative val="0"/>
          <c:cat>
            <c:numRef>
              <c:f>Todos!$AO$3:$AX$3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Todos!$AO$5:$AX$5</c:f>
              <c:numCache>
                <c:formatCode>_-* #,##0_-;\-* #,##0_-;_-* "-"??_-;_-@_-</c:formatCode>
                <c:ptCount val="10"/>
                <c:pt idx="0">
                  <c:v>1497600.2451403539</c:v>
                </c:pt>
                <c:pt idx="1">
                  <c:v>1461369.7152416278</c:v>
                </c:pt>
                <c:pt idx="2">
                  <c:v>1609795.7867806943</c:v>
                </c:pt>
                <c:pt idx="3">
                  <c:v>1146748.8420693344</c:v>
                </c:pt>
                <c:pt idx="4">
                  <c:v>1131221.1253737581</c:v>
                </c:pt>
                <c:pt idx="5">
                  <c:v>1407262.4309827178</c:v>
                </c:pt>
                <c:pt idx="6">
                  <c:v>1363889.055000464</c:v>
                </c:pt>
                <c:pt idx="7">
                  <c:v>1510562.7431066842</c:v>
                </c:pt>
                <c:pt idx="8">
                  <c:v>1142640.6299999997</c:v>
                </c:pt>
                <c:pt idx="9">
                  <c:v>1207107.43</c:v>
                </c:pt>
              </c:numCache>
            </c:numRef>
          </c:val>
        </c:ser>
        <c:ser>
          <c:idx val="2"/>
          <c:order val="2"/>
          <c:tx>
            <c:strRef>
              <c:f>Todos!$AN$6</c:f>
              <c:strCache>
                <c:ptCount val="1"/>
                <c:pt idx="0">
                  <c:v>MEDIANA 1</c:v>
                </c:pt>
              </c:strCache>
            </c:strRef>
          </c:tx>
          <c:invertIfNegative val="0"/>
          <c:cat>
            <c:numRef>
              <c:f>Todos!$AO$3:$AX$3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Todos!$AO$6:$AX$6</c:f>
              <c:numCache>
                <c:formatCode>_-* #,##0_-;\-* #,##0_-;_-* "-"??_-;_-@_-</c:formatCode>
                <c:ptCount val="10"/>
                <c:pt idx="0">
                  <c:v>441447.87766439497</c:v>
                </c:pt>
                <c:pt idx="1">
                  <c:v>424538.31560641667</c:v>
                </c:pt>
                <c:pt idx="2">
                  <c:v>437967.43199466763</c:v>
                </c:pt>
                <c:pt idx="3">
                  <c:v>396282.98068943509</c:v>
                </c:pt>
                <c:pt idx="4">
                  <c:v>457447.17464116408</c:v>
                </c:pt>
                <c:pt idx="5">
                  <c:v>498999.32808290573</c:v>
                </c:pt>
                <c:pt idx="6">
                  <c:v>659339.88593501993</c:v>
                </c:pt>
                <c:pt idx="7">
                  <c:v>605249.17352336692</c:v>
                </c:pt>
                <c:pt idx="8">
                  <c:v>446982.30000000005</c:v>
                </c:pt>
                <c:pt idx="9">
                  <c:v>475406.02000000014</c:v>
                </c:pt>
              </c:numCache>
            </c:numRef>
          </c:val>
        </c:ser>
        <c:ser>
          <c:idx val="3"/>
          <c:order val="3"/>
          <c:tx>
            <c:strRef>
              <c:f>Todos!$AN$7</c:f>
              <c:strCache>
                <c:ptCount val="1"/>
                <c:pt idx="0">
                  <c:v>MEDIANA 2</c:v>
                </c:pt>
              </c:strCache>
            </c:strRef>
          </c:tx>
          <c:invertIfNegative val="0"/>
          <c:cat>
            <c:numRef>
              <c:f>Todos!$AO$3:$AX$3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Todos!$AO$7:$AX$7</c:f>
              <c:numCache>
                <c:formatCode>_-* #,##0_-;\-* #,##0_-;_-* "-"??_-;_-@_-</c:formatCode>
                <c:ptCount val="10"/>
                <c:pt idx="0">
                  <c:v>387696.99404839124</c:v>
                </c:pt>
                <c:pt idx="1">
                  <c:v>406256.43352306192</c:v>
                </c:pt>
                <c:pt idx="2">
                  <c:v>361767.75953165023</c:v>
                </c:pt>
                <c:pt idx="3">
                  <c:v>402943.54776221106</c:v>
                </c:pt>
                <c:pt idx="4">
                  <c:v>422368.46373217419</c:v>
                </c:pt>
                <c:pt idx="5">
                  <c:v>433670.68285180809</c:v>
                </c:pt>
                <c:pt idx="6">
                  <c:v>408682.53298843838</c:v>
                </c:pt>
                <c:pt idx="7">
                  <c:v>711349.74250857462</c:v>
                </c:pt>
                <c:pt idx="8">
                  <c:v>399185.4599999999</c:v>
                </c:pt>
                <c:pt idx="9">
                  <c:v>404968.30999999988</c:v>
                </c:pt>
              </c:numCache>
            </c:numRef>
          </c:val>
        </c:ser>
        <c:ser>
          <c:idx val="4"/>
          <c:order val="4"/>
          <c:tx>
            <c:strRef>
              <c:f>Todos!$AN$8</c:f>
              <c:strCache>
                <c:ptCount val="1"/>
                <c:pt idx="0">
                  <c:v>GRANDE</c:v>
                </c:pt>
              </c:strCache>
            </c:strRef>
          </c:tx>
          <c:invertIfNegative val="0"/>
          <c:cat>
            <c:numRef>
              <c:f>Todos!$AO$3:$AX$3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Todos!$AO$8:$AX$8</c:f>
              <c:numCache>
                <c:formatCode>_-* #,##0_-;\-* #,##0_-;_-* "-"??_-;_-@_-</c:formatCode>
                <c:ptCount val="10"/>
                <c:pt idx="0">
                  <c:v>387036.89769668429</c:v>
                </c:pt>
                <c:pt idx="1">
                  <c:v>601983.61896303389</c:v>
                </c:pt>
                <c:pt idx="2">
                  <c:v>650750.27363788488</c:v>
                </c:pt>
                <c:pt idx="3">
                  <c:v>1310388.7132128056</c:v>
                </c:pt>
                <c:pt idx="4">
                  <c:v>1462635.3446762469</c:v>
                </c:pt>
                <c:pt idx="5">
                  <c:v>1399033.5945170484</c:v>
                </c:pt>
                <c:pt idx="6">
                  <c:v>1816830.4614495495</c:v>
                </c:pt>
                <c:pt idx="7">
                  <c:v>1839606.0471693445</c:v>
                </c:pt>
                <c:pt idx="8">
                  <c:v>3612784.33</c:v>
                </c:pt>
                <c:pt idx="9">
                  <c:v>3589851.1399999997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97463680"/>
        <c:axId val="97473664"/>
      </c:barChart>
      <c:catAx>
        <c:axId val="9746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7473664"/>
        <c:crosses val="autoZero"/>
        <c:auto val="1"/>
        <c:lblAlgn val="ctr"/>
        <c:lblOffset val="100"/>
        <c:noMultiLvlLbl val="0"/>
      </c:catAx>
      <c:valAx>
        <c:axId val="97473664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none"/>
        <c:minorTickMark val="none"/>
        <c:tickLblPos val="nextTo"/>
        <c:crossAx val="974636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000"/>
          </a:pPr>
          <a:endParaRPr lang="es-C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Todos!$AN$13</c:f>
              <c:strCache>
                <c:ptCount val="1"/>
                <c:pt idx="0">
                  <c:v>MICRO</c:v>
                </c:pt>
              </c:strCache>
            </c:strRef>
          </c:tx>
          <c:invertIfNegative val="0"/>
          <c:cat>
            <c:numRef>
              <c:f>Todos!$AO$12:$AX$12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Todos!$AO$13:$AX$13</c:f>
              <c:numCache>
                <c:formatCode>_-* #,##0_-;\-* #,##0_-;_-* "-"??_-;_-@_-</c:formatCode>
                <c:ptCount val="10"/>
                <c:pt idx="0">
                  <c:v>142553664.49044093</c:v>
                </c:pt>
                <c:pt idx="1">
                  <c:v>156043794.9880814</c:v>
                </c:pt>
                <c:pt idx="2">
                  <c:v>169007528.35687715</c:v>
                </c:pt>
                <c:pt idx="3">
                  <c:v>171857206.77702904</c:v>
                </c:pt>
                <c:pt idx="4">
                  <c:v>198546362.11724338</c:v>
                </c:pt>
                <c:pt idx="5">
                  <c:v>211641796.0674367</c:v>
                </c:pt>
                <c:pt idx="6">
                  <c:v>214727958.86838704</c:v>
                </c:pt>
                <c:pt idx="7">
                  <c:v>233650871.66996214</c:v>
                </c:pt>
                <c:pt idx="8">
                  <c:v>254492332.51253968</c:v>
                </c:pt>
                <c:pt idx="9">
                  <c:v>267432793.05348498</c:v>
                </c:pt>
              </c:numCache>
            </c:numRef>
          </c:val>
        </c:ser>
        <c:ser>
          <c:idx val="1"/>
          <c:order val="1"/>
          <c:tx>
            <c:strRef>
              <c:f>Todos!$AN$14</c:f>
              <c:strCache>
                <c:ptCount val="1"/>
                <c:pt idx="0">
                  <c:v>PEQUEÑA</c:v>
                </c:pt>
              </c:strCache>
            </c:strRef>
          </c:tx>
          <c:invertIfNegative val="0"/>
          <c:cat>
            <c:numRef>
              <c:f>Todos!$AO$12:$AX$12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Todos!$AO$14:$AX$14</c:f>
              <c:numCache>
                <c:formatCode>_-* #,##0_-;\-* #,##0_-;_-* "-"??_-;_-@_-</c:formatCode>
                <c:ptCount val="10"/>
                <c:pt idx="0">
                  <c:v>115573322.40581878</c:v>
                </c:pt>
                <c:pt idx="1">
                  <c:v>118412955.44574669</c:v>
                </c:pt>
                <c:pt idx="2">
                  <c:v>123243200.91744249</c:v>
                </c:pt>
                <c:pt idx="3">
                  <c:v>122922325.61142081</c:v>
                </c:pt>
                <c:pt idx="4">
                  <c:v>130296558.45288906</c:v>
                </c:pt>
                <c:pt idx="5">
                  <c:v>143622338.39913198</c:v>
                </c:pt>
                <c:pt idx="6">
                  <c:v>152696284.6656377</c:v>
                </c:pt>
                <c:pt idx="7">
                  <c:v>166383987.34247714</c:v>
                </c:pt>
                <c:pt idx="8">
                  <c:v>181272273.19742715</c:v>
                </c:pt>
                <c:pt idx="9">
                  <c:v>194183963.11148962</c:v>
                </c:pt>
              </c:numCache>
            </c:numRef>
          </c:val>
        </c:ser>
        <c:ser>
          <c:idx val="2"/>
          <c:order val="2"/>
          <c:tx>
            <c:strRef>
              <c:f>Todos!$AN$15</c:f>
              <c:strCache>
                <c:ptCount val="1"/>
                <c:pt idx="0">
                  <c:v>MEDIANA 1</c:v>
                </c:pt>
              </c:strCache>
            </c:strRef>
          </c:tx>
          <c:invertIfNegative val="0"/>
          <c:cat>
            <c:numRef>
              <c:f>Todos!$AO$12:$AX$12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Todos!$AO$15:$AX$15</c:f>
              <c:numCache>
                <c:formatCode>_-* #,##0_-;\-* #,##0_-;_-* "-"??_-;_-@_-</c:formatCode>
                <c:ptCount val="10"/>
                <c:pt idx="0">
                  <c:v>53817365.683872543</c:v>
                </c:pt>
                <c:pt idx="1">
                  <c:v>57125095.517378062</c:v>
                </c:pt>
                <c:pt idx="2">
                  <c:v>61693789.99015937</c:v>
                </c:pt>
                <c:pt idx="3">
                  <c:v>64112122.755876236</c:v>
                </c:pt>
                <c:pt idx="4">
                  <c:v>66500178.538107194</c:v>
                </c:pt>
                <c:pt idx="5">
                  <c:v>68059338.981358424</c:v>
                </c:pt>
                <c:pt idx="6">
                  <c:v>78360674.745738968</c:v>
                </c:pt>
                <c:pt idx="7">
                  <c:v>77519438.972244337</c:v>
                </c:pt>
                <c:pt idx="8">
                  <c:v>81899838.789660588</c:v>
                </c:pt>
                <c:pt idx="9">
                  <c:v>89104602.759874374</c:v>
                </c:pt>
              </c:numCache>
            </c:numRef>
          </c:val>
        </c:ser>
        <c:ser>
          <c:idx val="3"/>
          <c:order val="3"/>
          <c:tx>
            <c:strRef>
              <c:f>Todos!$AN$16</c:f>
              <c:strCache>
                <c:ptCount val="1"/>
                <c:pt idx="0">
                  <c:v>MEDIANA 2</c:v>
                </c:pt>
              </c:strCache>
            </c:strRef>
          </c:tx>
          <c:invertIfNegative val="0"/>
          <c:cat>
            <c:numRef>
              <c:f>Todos!$AO$12:$AX$12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Todos!$AO$16:$AX$16</c:f>
              <c:numCache>
                <c:formatCode>_-* #,##0_-;\-* #,##0_-;_-* "-"??_-;_-@_-</c:formatCode>
                <c:ptCount val="10"/>
                <c:pt idx="0">
                  <c:v>58298842.715360455</c:v>
                </c:pt>
                <c:pt idx="1">
                  <c:v>62777095.142240673</c:v>
                </c:pt>
                <c:pt idx="2">
                  <c:v>66730717.059785567</c:v>
                </c:pt>
                <c:pt idx="3">
                  <c:v>69837984.694598943</c:v>
                </c:pt>
                <c:pt idx="4">
                  <c:v>73515825.707646966</c:v>
                </c:pt>
                <c:pt idx="5">
                  <c:v>77188934.416282043</c:v>
                </c:pt>
                <c:pt idx="6">
                  <c:v>85907165.750705153</c:v>
                </c:pt>
                <c:pt idx="7">
                  <c:v>92912616.334784955</c:v>
                </c:pt>
                <c:pt idx="8">
                  <c:v>102334684.56954968</c:v>
                </c:pt>
                <c:pt idx="9">
                  <c:v>102148717.4797404</c:v>
                </c:pt>
              </c:numCache>
            </c:numRef>
          </c:val>
        </c:ser>
        <c:ser>
          <c:idx val="4"/>
          <c:order val="4"/>
          <c:tx>
            <c:strRef>
              <c:f>Todos!$AN$17</c:f>
              <c:strCache>
                <c:ptCount val="1"/>
                <c:pt idx="0">
                  <c:v>GRANDE</c:v>
                </c:pt>
              </c:strCache>
            </c:strRef>
          </c:tx>
          <c:invertIfNegative val="0"/>
          <c:cat>
            <c:numRef>
              <c:f>Todos!$AO$12:$AX$12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Todos!$AO$17:$AX$17</c:f>
              <c:numCache>
                <c:formatCode>_-* #,##0_-;\-* #,##0_-;_-* "-"??_-;_-@_-</c:formatCode>
                <c:ptCount val="10"/>
                <c:pt idx="0">
                  <c:v>495971260.30450755</c:v>
                </c:pt>
                <c:pt idx="1">
                  <c:v>551549277.48655295</c:v>
                </c:pt>
                <c:pt idx="2">
                  <c:v>611210194.0457356</c:v>
                </c:pt>
                <c:pt idx="3">
                  <c:v>651604804.92107475</c:v>
                </c:pt>
                <c:pt idx="4">
                  <c:v>680920920.02411366</c:v>
                </c:pt>
                <c:pt idx="5">
                  <c:v>757375207.28578925</c:v>
                </c:pt>
                <c:pt idx="6">
                  <c:v>844105019.029531</c:v>
                </c:pt>
                <c:pt idx="7">
                  <c:v>947721627.37053132</c:v>
                </c:pt>
                <c:pt idx="8">
                  <c:v>1016846159.5308229</c:v>
                </c:pt>
                <c:pt idx="9">
                  <c:v>1045954419.8354105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94505216"/>
        <c:axId val="94519296"/>
      </c:barChart>
      <c:catAx>
        <c:axId val="9450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4519296"/>
        <c:crosses val="autoZero"/>
        <c:auto val="1"/>
        <c:lblAlgn val="ctr"/>
        <c:lblOffset val="100"/>
        <c:noMultiLvlLbl val="0"/>
      </c:catAx>
      <c:valAx>
        <c:axId val="94519296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none"/>
        <c:minorTickMark val="none"/>
        <c:tickLblPos val="nextTo"/>
        <c:crossAx val="945052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000"/>
          </a:pPr>
          <a:endParaRPr lang="es-C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Todos!$AN$22</c:f>
              <c:strCache>
                <c:ptCount val="1"/>
                <c:pt idx="0">
                  <c:v>MICRO</c:v>
                </c:pt>
              </c:strCache>
            </c:strRef>
          </c:tx>
          <c:invertIfNegative val="0"/>
          <c:cat>
            <c:numRef>
              <c:f>Todos!$AO$21:$AX$21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Todos!$AO$22:$AX$22</c:f>
              <c:numCache>
                <c:formatCode>0.00%</c:formatCode>
                <c:ptCount val="10"/>
                <c:pt idx="0">
                  <c:v>8.1073907119916713E-3</c:v>
                </c:pt>
                <c:pt idx="1">
                  <c:v>7.4225216501196236E-3</c:v>
                </c:pt>
                <c:pt idx="2">
                  <c:v>7.6706207152952019E-3</c:v>
                </c:pt>
                <c:pt idx="3">
                  <c:v>7.2204326460173478E-3</c:v>
                </c:pt>
                <c:pt idx="4">
                  <c:v>7.217363724501131E-3</c:v>
                </c:pt>
                <c:pt idx="5">
                  <c:v>7.9609592947730481E-3</c:v>
                </c:pt>
                <c:pt idx="6">
                  <c:v>8.3804659817471889E-3</c:v>
                </c:pt>
                <c:pt idx="7">
                  <c:v>8.5473385543922802E-3</c:v>
                </c:pt>
                <c:pt idx="8">
                  <c:v>6.0318776005731413E-3</c:v>
                </c:pt>
                <c:pt idx="9">
                  <c:v>6.1058054674447927E-3</c:v>
                </c:pt>
              </c:numCache>
            </c:numRef>
          </c:val>
        </c:ser>
        <c:ser>
          <c:idx val="1"/>
          <c:order val="1"/>
          <c:tx>
            <c:strRef>
              <c:f>Todos!$AN$23</c:f>
              <c:strCache>
                <c:ptCount val="1"/>
                <c:pt idx="0">
                  <c:v>PEQUEÑA</c:v>
                </c:pt>
              </c:strCache>
            </c:strRef>
          </c:tx>
          <c:invertIfNegative val="0"/>
          <c:cat>
            <c:numRef>
              <c:f>Todos!$AO$21:$AX$21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Todos!$AO$23:$AX$23</c:f>
              <c:numCache>
                <c:formatCode>0.00%</c:formatCode>
                <c:ptCount val="10"/>
                <c:pt idx="0">
                  <c:v>1.2958009806811215E-2</c:v>
                </c:pt>
                <c:pt idx="1">
                  <c:v>1.2341299224738835E-2</c:v>
                </c:pt>
                <c:pt idx="2">
                  <c:v>1.306194398390428E-2</c:v>
                </c:pt>
                <c:pt idx="3">
                  <c:v>9.3290526059066764E-3</c:v>
                </c:pt>
                <c:pt idx="4">
                  <c:v>8.6818956602201462E-3</c:v>
                </c:pt>
                <c:pt idx="5">
                  <c:v>9.7983534223755747E-3</c:v>
                </c:pt>
                <c:pt idx="6">
                  <c:v>8.9320382482586322E-3</c:v>
                </c:pt>
                <c:pt idx="7">
                  <c:v>9.0787747501050765E-3</c:v>
                </c:pt>
                <c:pt idx="8">
                  <c:v>6.3034495559920935E-3</c:v>
                </c:pt>
                <c:pt idx="9">
                  <c:v>6.2163085491614258E-3</c:v>
                </c:pt>
              </c:numCache>
            </c:numRef>
          </c:val>
        </c:ser>
        <c:ser>
          <c:idx val="2"/>
          <c:order val="2"/>
          <c:tx>
            <c:strRef>
              <c:f>Todos!$AN$24</c:f>
              <c:strCache>
                <c:ptCount val="1"/>
                <c:pt idx="0">
                  <c:v>MEDIANA 1</c:v>
                </c:pt>
              </c:strCache>
            </c:strRef>
          </c:tx>
          <c:invertIfNegative val="0"/>
          <c:cat>
            <c:numRef>
              <c:f>Todos!$AO$21:$AX$21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Todos!$AO$24:$AX$24</c:f>
              <c:numCache>
                <c:formatCode>0.00%</c:formatCode>
                <c:ptCount val="10"/>
                <c:pt idx="0">
                  <c:v>8.2027031991401197E-3</c:v>
                </c:pt>
                <c:pt idx="1">
                  <c:v>7.4317305163589193E-3</c:v>
                </c:pt>
                <c:pt idx="2">
                  <c:v>7.0990521422743969E-3</c:v>
                </c:pt>
                <c:pt idx="3">
                  <c:v>6.1810928051530397E-3</c:v>
                </c:pt>
                <c:pt idx="4">
                  <c:v>6.878886413500815E-3</c:v>
                </c:pt>
                <c:pt idx="5">
                  <c:v>7.3318274251764704E-3</c:v>
                </c:pt>
                <c:pt idx="6">
                  <c:v>8.4141680514418105E-3</c:v>
                </c:pt>
                <c:pt idx="7">
                  <c:v>7.807708383184701E-3</c:v>
                </c:pt>
                <c:pt idx="8">
                  <c:v>5.4576700834291407E-3</c:v>
                </c:pt>
                <c:pt idx="9">
                  <c:v>5.3353699503173721E-3</c:v>
                </c:pt>
              </c:numCache>
            </c:numRef>
          </c:val>
        </c:ser>
        <c:ser>
          <c:idx val="3"/>
          <c:order val="3"/>
          <c:tx>
            <c:strRef>
              <c:f>Todos!$AN$25</c:f>
              <c:strCache>
                <c:ptCount val="1"/>
                <c:pt idx="0">
                  <c:v>MEDIANA 2</c:v>
                </c:pt>
              </c:strCache>
            </c:strRef>
          </c:tx>
          <c:invertIfNegative val="0"/>
          <c:cat>
            <c:numRef>
              <c:f>Todos!$AO$21:$AX$21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Todos!$AO$25:$AX$25</c:f>
              <c:numCache>
                <c:formatCode>0.00%</c:formatCode>
                <c:ptCount val="10"/>
                <c:pt idx="0">
                  <c:v>6.6501662124116515E-3</c:v>
                </c:pt>
                <c:pt idx="1">
                  <c:v>6.4714117880504659E-3</c:v>
                </c:pt>
                <c:pt idx="2">
                  <c:v>5.4213078394996757E-3</c:v>
                </c:pt>
                <c:pt idx="3">
                  <c:v>5.7696903701371198E-3</c:v>
                </c:pt>
                <c:pt idx="4">
                  <c:v>5.7452726629477315E-3</c:v>
                </c:pt>
                <c:pt idx="5">
                  <c:v>5.6183011999234268E-3</c:v>
                </c:pt>
                <c:pt idx="6">
                  <c:v>4.7572577842271997E-3</c:v>
                </c:pt>
                <c:pt idx="7">
                  <c:v>7.6561157200161307E-3</c:v>
                </c:pt>
                <c:pt idx="8">
                  <c:v>3.9007836070350287E-3</c:v>
                </c:pt>
                <c:pt idx="9">
                  <c:v>3.9644972545085453E-3</c:v>
                </c:pt>
              </c:numCache>
            </c:numRef>
          </c:val>
        </c:ser>
        <c:ser>
          <c:idx val="4"/>
          <c:order val="4"/>
          <c:tx>
            <c:strRef>
              <c:f>Todos!$AN$26</c:f>
              <c:strCache>
                <c:ptCount val="1"/>
                <c:pt idx="0">
                  <c:v>GRANDE</c:v>
                </c:pt>
              </c:strCache>
            </c:strRef>
          </c:tx>
          <c:invertIfNegative val="0"/>
          <c:cat>
            <c:numRef>
              <c:f>Todos!$AO$21:$AX$21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Todos!$AO$26:$AX$26</c:f>
              <c:numCache>
                <c:formatCode>0.00%</c:formatCode>
                <c:ptCount val="10"/>
                <c:pt idx="0">
                  <c:v>7.8036154243908869E-4</c:v>
                </c:pt>
                <c:pt idx="1">
                  <c:v>1.0914412248100725E-3</c:v>
                </c:pt>
                <c:pt idx="2">
                  <c:v>1.0646914596277016E-3</c:v>
                </c:pt>
                <c:pt idx="3">
                  <c:v>2.0110175727932602E-3</c:v>
                </c:pt>
                <c:pt idx="4">
                  <c:v>2.1480252723391877E-3</c:v>
                </c:pt>
                <c:pt idx="5">
                  <c:v>1.8472133508710628E-3</c:v>
                </c:pt>
                <c:pt idx="6">
                  <c:v>2.1523749065470109E-3</c:v>
                </c:pt>
                <c:pt idx="7">
                  <c:v>1.9410826914157912E-3</c:v>
                </c:pt>
                <c:pt idx="8">
                  <c:v>3.5529310861211827E-3</c:v>
                </c:pt>
                <c:pt idx="9">
                  <c:v>3.4321296147540466E-3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94584832"/>
        <c:axId val="94586368"/>
      </c:barChart>
      <c:catAx>
        <c:axId val="9458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4586368"/>
        <c:crosses val="autoZero"/>
        <c:auto val="1"/>
        <c:lblAlgn val="ctr"/>
        <c:lblOffset val="100"/>
        <c:noMultiLvlLbl val="0"/>
      </c:catAx>
      <c:valAx>
        <c:axId val="94586368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9458483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000"/>
          </a:pPr>
          <a:endParaRPr lang="es-C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594271589837675E-2"/>
          <c:y val="0.1610955320911362"/>
          <c:w val="0.58324790820771621"/>
          <c:h val="0.83890441343024835"/>
        </c:manualLayout>
      </c:layout>
      <c:pie3D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Todos!$AN$31:$AN$35</c:f>
              <c:strCache>
                <c:ptCount val="5"/>
                <c:pt idx="0">
                  <c:v>MICRO</c:v>
                </c:pt>
                <c:pt idx="1">
                  <c:v>PEQUEÑA</c:v>
                </c:pt>
                <c:pt idx="2">
                  <c:v>MEDIANA 1</c:v>
                </c:pt>
                <c:pt idx="3">
                  <c:v>MEDIANA 2</c:v>
                </c:pt>
                <c:pt idx="4">
                  <c:v>GRANDE</c:v>
                </c:pt>
              </c:strCache>
            </c:strRef>
          </c:cat>
          <c:val>
            <c:numRef>
              <c:f>Todos!$AQ$31:$AQ$35</c:f>
              <c:numCache>
                <c:formatCode>0.00%</c:formatCode>
                <c:ptCount val="5"/>
                <c:pt idx="0">
                  <c:v>0.22337103113526252</c:v>
                </c:pt>
                <c:pt idx="1">
                  <c:v>0.16512588132181985</c:v>
                </c:pt>
                <c:pt idx="2">
                  <c:v>6.5033017018376521E-2</c:v>
                </c:pt>
                <c:pt idx="3">
                  <c:v>5.5397512627486628E-2</c:v>
                </c:pt>
                <c:pt idx="4">
                  <c:v>0.49107255789705451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6123025331645644"/>
          <c:y val="0.30990392227662039"/>
          <c:w val="0.22923792060239045"/>
          <c:h val="0.31066728490723028"/>
        </c:manualLayout>
      </c:layout>
      <c:overlay val="0"/>
      <c:txPr>
        <a:bodyPr/>
        <a:lstStyle/>
        <a:p>
          <a:pPr>
            <a:defRPr sz="1000"/>
          </a:pPr>
          <a:endParaRPr lang="es-C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Todos!$A$13</c:f>
              <c:strCache>
                <c:ptCount val="1"/>
                <c:pt idx="0">
                  <c:v>MICRO</c:v>
                </c:pt>
              </c:strCache>
            </c:strRef>
          </c:tx>
          <c:invertIfNegative val="0"/>
          <c:cat>
            <c:numRef>
              <c:f>Todos!$B$12:$K$12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Todos!$B$13:$K$13</c:f>
              <c:numCache>
                <c:formatCode>_-* #,##0_-;\-* #,##0_-;_-* "-"??_-;_-@_-</c:formatCode>
                <c:ptCount val="10"/>
                <c:pt idx="0">
                  <c:v>717523</c:v>
                </c:pt>
                <c:pt idx="1">
                  <c:v>730140</c:v>
                </c:pt>
                <c:pt idx="2">
                  <c:v>733413</c:v>
                </c:pt>
                <c:pt idx="3">
                  <c:v>738940</c:v>
                </c:pt>
                <c:pt idx="4">
                  <c:v>751765</c:v>
                </c:pt>
                <c:pt idx="5">
                  <c:v>755129</c:v>
                </c:pt>
                <c:pt idx="6">
                  <c:v>767716</c:v>
                </c:pt>
                <c:pt idx="7">
                  <c:v>784719</c:v>
                </c:pt>
                <c:pt idx="8">
                  <c:v>799190</c:v>
                </c:pt>
                <c:pt idx="9">
                  <c:v>818725</c:v>
                </c:pt>
              </c:numCache>
            </c:numRef>
          </c:val>
        </c:ser>
        <c:ser>
          <c:idx val="1"/>
          <c:order val="1"/>
          <c:tx>
            <c:strRef>
              <c:f>Todos!$A$14</c:f>
              <c:strCache>
                <c:ptCount val="1"/>
                <c:pt idx="0">
                  <c:v>PEQUEÑA</c:v>
                </c:pt>
              </c:strCache>
            </c:strRef>
          </c:tx>
          <c:invertIfNegative val="0"/>
          <c:cat>
            <c:numRef>
              <c:f>Todos!$B$12:$K$12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Todos!$B$14:$K$14</c:f>
              <c:numCache>
                <c:formatCode>_-* #,##0_-;\-* #,##0_-;_-* "-"??_-;_-@_-</c:formatCode>
                <c:ptCount val="10"/>
                <c:pt idx="0">
                  <c:v>119453</c:v>
                </c:pt>
                <c:pt idx="1">
                  <c:v>125307</c:v>
                </c:pt>
                <c:pt idx="2">
                  <c:v>131891</c:v>
                </c:pt>
                <c:pt idx="3">
                  <c:v>137119</c:v>
                </c:pt>
                <c:pt idx="4">
                  <c:v>138080</c:v>
                </c:pt>
                <c:pt idx="5">
                  <c:v>149545</c:v>
                </c:pt>
                <c:pt idx="6">
                  <c:v>161625</c:v>
                </c:pt>
                <c:pt idx="7">
                  <c:v>172272</c:v>
                </c:pt>
                <c:pt idx="8">
                  <c:v>180836</c:v>
                </c:pt>
                <c:pt idx="9">
                  <c:v>184654</c:v>
                </c:pt>
              </c:numCache>
            </c:numRef>
          </c:val>
        </c:ser>
        <c:ser>
          <c:idx val="2"/>
          <c:order val="2"/>
          <c:tx>
            <c:strRef>
              <c:f>Todos!$A$15</c:f>
              <c:strCache>
                <c:ptCount val="1"/>
                <c:pt idx="0">
                  <c:v>MEDIANA 1</c:v>
                </c:pt>
              </c:strCache>
            </c:strRef>
          </c:tx>
          <c:invertIfNegative val="0"/>
          <c:cat>
            <c:numRef>
              <c:f>Todos!$B$12:$K$12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Todos!$B$15:$K$15</c:f>
              <c:numCache>
                <c:formatCode>_-* #,##0_-;\-* #,##0_-;_-* "-"??_-;_-@_-</c:formatCode>
                <c:ptCount val="10"/>
                <c:pt idx="0">
                  <c:v>10735</c:v>
                </c:pt>
                <c:pt idx="1">
                  <c:v>11373</c:v>
                </c:pt>
                <c:pt idx="2">
                  <c:v>12200</c:v>
                </c:pt>
                <c:pt idx="3">
                  <c:v>12921</c:v>
                </c:pt>
                <c:pt idx="4">
                  <c:v>12576</c:v>
                </c:pt>
                <c:pt idx="5">
                  <c:v>13988</c:v>
                </c:pt>
                <c:pt idx="6">
                  <c:v>14991</c:v>
                </c:pt>
                <c:pt idx="7">
                  <c:v>16258</c:v>
                </c:pt>
                <c:pt idx="8">
                  <c:v>16976</c:v>
                </c:pt>
                <c:pt idx="9">
                  <c:v>17368</c:v>
                </c:pt>
              </c:numCache>
            </c:numRef>
          </c:val>
        </c:ser>
        <c:ser>
          <c:idx val="3"/>
          <c:order val="3"/>
          <c:tx>
            <c:strRef>
              <c:f>Todos!$A$16</c:f>
              <c:strCache>
                <c:ptCount val="1"/>
                <c:pt idx="0">
                  <c:v>MEDIANA 2</c:v>
                </c:pt>
              </c:strCache>
            </c:strRef>
          </c:tx>
          <c:invertIfNegative val="0"/>
          <c:cat>
            <c:numRef>
              <c:f>Todos!$B$12:$K$12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Todos!$B$16:$K$16</c:f>
              <c:numCache>
                <c:formatCode>_-* #,##0_-;\-* #,##0_-;_-* "-"??_-;_-@_-</c:formatCode>
                <c:ptCount val="10"/>
                <c:pt idx="0">
                  <c:v>6666</c:v>
                </c:pt>
                <c:pt idx="1">
                  <c:v>6937</c:v>
                </c:pt>
                <c:pt idx="2">
                  <c:v>7383</c:v>
                </c:pt>
                <c:pt idx="3">
                  <c:v>7752</c:v>
                </c:pt>
                <c:pt idx="4">
                  <c:v>7707</c:v>
                </c:pt>
                <c:pt idx="5">
                  <c:v>8232</c:v>
                </c:pt>
                <c:pt idx="6">
                  <c:v>9031</c:v>
                </c:pt>
                <c:pt idx="7">
                  <c:v>9653</c:v>
                </c:pt>
                <c:pt idx="8">
                  <c:v>10094</c:v>
                </c:pt>
                <c:pt idx="9">
                  <c:v>10320</c:v>
                </c:pt>
              </c:numCache>
            </c:numRef>
          </c:val>
        </c:ser>
        <c:ser>
          <c:idx val="4"/>
          <c:order val="4"/>
          <c:tx>
            <c:strRef>
              <c:f>Todos!$A$17</c:f>
              <c:strCache>
                <c:ptCount val="1"/>
                <c:pt idx="0">
                  <c:v>GRANDE</c:v>
                </c:pt>
              </c:strCache>
            </c:strRef>
          </c:tx>
          <c:invertIfNegative val="0"/>
          <c:cat>
            <c:numRef>
              <c:f>Todos!$B$12:$K$12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Todos!$B$17:$K$17</c:f>
              <c:numCache>
                <c:formatCode>_-* #,##0_-;\-* #,##0_-;_-* "-"??_-;_-@_-</c:formatCode>
                <c:ptCount val="10"/>
                <c:pt idx="0">
                  <c:v>8727</c:v>
                </c:pt>
                <c:pt idx="1">
                  <c:v>9454</c:v>
                </c:pt>
                <c:pt idx="2">
                  <c:v>10207</c:v>
                </c:pt>
                <c:pt idx="3">
                  <c:v>10505</c:v>
                </c:pt>
                <c:pt idx="4">
                  <c:v>10255</c:v>
                </c:pt>
                <c:pt idx="5">
                  <c:v>11219</c:v>
                </c:pt>
                <c:pt idx="6">
                  <c:v>12162</c:v>
                </c:pt>
                <c:pt idx="7">
                  <c:v>12807</c:v>
                </c:pt>
                <c:pt idx="8">
                  <c:v>13395</c:v>
                </c:pt>
                <c:pt idx="9">
                  <c:v>13979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94829184"/>
        <c:axId val="95490432"/>
      </c:barChart>
      <c:catAx>
        <c:axId val="9482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5490432"/>
        <c:crosses val="autoZero"/>
        <c:auto val="1"/>
        <c:lblAlgn val="ctr"/>
        <c:lblOffset val="100"/>
        <c:noMultiLvlLbl val="0"/>
      </c:catAx>
      <c:valAx>
        <c:axId val="95490432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none"/>
        <c:minorTickMark val="none"/>
        <c:tickLblPos val="nextTo"/>
        <c:crossAx val="948291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000"/>
          </a:pPr>
          <a:endParaRPr lang="es-C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594271589837675E-2"/>
          <c:y val="0.1610955320911362"/>
          <c:w val="0.58324790820771621"/>
          <c:h val="0.83890441343024835"/>
        </c:manualLayout>
      </c:layout>
      <c:pie3D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Todos!$AN$31:$AN$35</c:f>
              <c:strCache>
                <c:ptCount val="5"/>
                <c:pt idx="0">
                  <c:v>MICRO</c:v>
                </c:pt>
                <c:pt idx="1">
                  <c:v>PEQUEÑA</c:v>
                </c:pt>
                <c:pt idx="2">
                  <c:v>MEDIANA 1</c:v>
                </c:pt>
                <c:pt idx="3">
                  <c:v>MEDIANA 2</c:v>
                </c:pt>
                <c:pt idx="4">
                  <c:v>GRANDE</c:v>
                </c:pt>
              </c:strCache>
            </c:strRef>
          </c:cat>
          <c:val>
            <c:numRef>
              <c:f>Todos!$AR$31:$AR$35</c:f>
              <c:numCache>
                <c:formatCode>0.00%</c:formatCode>
                <c:ptCount val="5"/>
                <c:pt idx="0">
                  <c:v>0.15742226089004055</c:v>
                </c:pt>
                <c:pt idx="1">
                  <c:v>0.11430489938264728</c:v>
                </c:pt>
                <c:pt idx="2">
                  <c:v>5.245074047206711E-2</c:v>
                </c:pt>
                <c:pt idx="3">
                  <c:v>6.0129058478863281E-2</c:v>
                </c:pt>
                <c:pt idx="4">
                  <c:v>0.61569304077638176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243718994325159E-2"/>
          <c:y val="4.1662628502270434E-2"/>
          <c:w val="0.52176889522301773"/>
          <c:h val="0.864330086255191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Todos!$A$4</c:f>
              <c:strCache>
                <c:ptCount val="1"/>
                <c:pt idx="0">
                  <c:v>H - COMERCIO AL POR MAYOR Y MENOR, REP. VEH.AUTOMOTORES/ENSERES DOMESTICOS</c:v>
                </c:pt>
              </c:strCache>
            </c:strRef>
          </c:tx>
          <c:invertIfNegative val="0"/>
          <c:cat>
            <c:numRef>
              <c:f>Todos!$B$3:$L$3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2014</c:v>
                </c:pt>
              </c:numCache>
            </c:numRef>
          </c:cat>
          <c:val>
            <c:numRef>
              <c:f>Todos!$B$4:$K$4</c:f>
              <c:numCache>
                <c:formatCode>_-* #,##0_-;\-* #,##0_-;_-* "-"??_-;_-@_-</c:formatCode>
                <c:ptCount val="10"/>
                <c:pt idx="0">
                  <c:v>3365</c:v>
                </c:pt>
                <c:pt idx="1">
                  <c:v>3375</c:v>
                </c:pt>
                <c:pt idx="2">
                  <c:v>3513</c:v>
                </c:pt>
                <c:pt idx="3">
                  <c:v>3431</c:v>
                </c:pt>
                <c:pt idx="4">
                  <c:v>3407</c:v>
                </c:pt>
                <c:pt idx="5">
                  <c:v>3353</c:v>
                </c:pt>
                <c:pt idx="6">
                  <c:v>3394</c:v>
                </c:pt>
                <c:pt idx="7">
                  <c:v>3500</c:v>
                </c:pt>
                <c:pt idx="8">
                  <c:v>3528</c:v>
                </c:pt>
                <c:pt idx="9">
                  <c:v>3546</c:v>
                </c:pt>
              </c:numCache>
            </c:numRef>
          </c:val>
        </c:ser>
        <c:ser>
          <c:idx val="1"/>
          <c:order val="1"/>
          <c:tx>
            <c:strRef>
              <c:f>Todos!$A$5</c:f>
              <c:strCache>
                <c:ptCount val="1"/>
                <c:pt idx="0">
                  <c:v>J - TRANSPORTE, ALMACENAMIENTO Y COMUNICACIONES</c:v>
                </c:pt>
              </c:strCache>
            </c:strRef>
          </c:tx>
          <c:invertIfNegative val="0"/>
          <c:cat>
            <c:numRef>
              <c:f>Todos!$B$3:$L$3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2014</c:v>
                </c:pt>
              </c:numCache>
            </c:numRef>
          </c:cat>
          <c:val>
            <c:numRef>
              <c:f>Todos!$B$5:$K$5</c:f>
              <c:numCache>
                <c:formatCode>_-* #,##0_-;\-* #,##0_-;_-* "-"??_-;_-@_-</c:formatCode>
                <c:ptCount val="10"/>
                <c:pt idx="0">
                  <c:v>1385</c:v>
                </c:pt>
                <c:pt idx="1">
                  <c:v>1383</c:v>
                </c:pt>
                <c:pt idx="2">
                  <c:v>1463</c:v>
                </c:pt>
                <c:pt idx="3">
                  <c:v>1535</c:v>
                </c:pt>
                <c:pt idx="4">
                  <c:v>1562</c:v>
                </c:pt>
                <c:pt idx="5">
                  <c:v>1514</c:v>
                </c:pt>
                <c:pt idx="6">
                  <c:v>1504</c:v>
                </c:pt>
                <c:pt idx="7">
                  <c:v>1506</c:v>
                </c:pt>
                <c:pt idx="8">
                  <c:v>1542</c:v>
                </c:pt>
                <c:pt idx="9">
                  <c:v>1580</c:v>
                </c:pt>
              </c:numCache>
            </c:numRef>
          </c:val>
        </c:ser>
        <c:ser>
          <c:idx val="2"/>
          <c:order val="2"/>
          <c:tx>
            <c:strRef>
              <c:f>Todos!$A$6</c:f>
              <c:strCache>
                <c:ptCount val="1"/>
                <c:pt idx="0">
                  <c:v>G - CONSTRUCCION</c:v>
                </c:pt>
              </c:strCache>
            </c:strRef>
          </c:tx>
          <c:invertIfNegative val="0"/>
          <c:cat>
            <c:numRef>
              <c:f>Todos!$B$3:$L$3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2014</c:v>
                </c:pt>
              </c:numCache>
            </c:numRef>
          </c:cat>
          <c:val>
            <c:numRef>
              <c:f>Todos!$B$6:$K$6</c:f>
              <c:numCache>
                <c:formatCode>_-* #,##0_-;\-* #,##0_-;_-* "-"??_-;_-@_-</c:formatCode>
                <c:ptCount val="10"/>
                <c:pt idx="0">
                  <c:v>699</c:v>
                </c:pt>
                <c:pt idx="1">
                  <c:v>751</c:v>
                </c:pt>
                <c:pt idx="2">
                  <c:v>842</c:v>
                </c:pt>
                <c:pt idx="3">
                  <c:v>887</c:v>
                </c:pt>
                <c:pt idx="4">
                  <c:v>933</c:v>
                </c:pt>
                <c:pt idx="5">
                  <c:v>977</c:v>
                </c:pt>
                <c:pt idx="6">
                  <c:v>1035</c:v>
                </c:pt>
                <c:pt idx="7">
                  <c:v>1106</c:v>
                </c:pt>
                <c:pt idx="8">
                  <c:v>1165</c:v>
                </c:pt>
                <c:pt idx="9">
                  <c:v>1240</c:v>
                </c:pt>
              </c:numCache>
            </c:numRef>
          </c:val>
        </c:ser>
        <c:ser>
          <c:idx val="3"/>
          <c:order val="3"/>
          <c:tx>
            <c:strRef>
              <c:f>Todos!$A$7</c:f>
              <c:strCache>
                <c:ptCount val="1"/>
                <c:pt idx="0">
                  <c:v>L - ACTIVIDADES INMOBILIARIAS, EMPRESARIALES Y DE ALQUILER</c:v>
                </c:pt>
              </c:strCache>
            </c:strRef>
          </c:tx>
          <c:invertIfNegative val="0"/>
          <c:cat>
            <c:numRef>
              <c:f>Todos!$B$3:$L$3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2014</c:v>
                </c:pt>
              </c:numCache>
            </c:numRef>
          </c:cat>
          <c:val>
            <c:numRef>
              <c:f>Todos!$B$7:$K$7</c:f>
              <c:numCache>
                <c:formatCode>_-* #,##0_-;\-* #,##0_-;_-* "-"??_-;_-@_-</c:formatCode>
                <c:ptCount val="10"/>
                <c:pt idx="0">
                  <c:v>773</c:v>
                </c:pt>
                <c:pt idx="1">
                  <c:v>860</c:v>
                </c:pt>
                <c:pt idx="2">
                  <c:v>707</c:v>
                </c:pt>
                <c:pt idx="3">
                  <c:v>760</c:v>
                </c:pt>
                <c:pt idx="4">
                  <c:v>804</c:v>
                </c:pt>
                <c:pt idx="5">
                  <c:v>823</c:v>
                </c:pt>
                <c:pt idx="6">
                  <c:v>848</c:v>
                </c:pt>
                <c:pt idx="7">
                  <c:v>824</c:v>
                </c:pt>
                <c:pt idx="8">
                  <c:v>889</c:v>
                </c:pt>
                <c:pt idx="9">
                  <c:v>951</c:v>
                </c:pt>
              </c:numCache>
            </c:numRef>
          </c:val>
        </c:ser>
        <c:ser>
          <c:idx val="4"/>
          <c:order val="4"/>
          <c:tx>
            <c:strRef>
              <c:f>Todos!$A$8</c:f>
              <c:strCache>
                <c:ptCount val="1"/>
                <c:pt idx="0">
                  <c:v>A - AGRICULTURA, GANADERIA, CAZA Y SILVICULTURA</c:v>
                </c:pt>
              </c:strCache>
            </c:strRef>
          </c:tx>
          <c:invertIfNegative val="0"/>
          <c:cat>
            <c:numRef>
              <c:f>Todos!$B$3:$L$3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2014</c:v>
                </c:pt>
              </c:numCache>
            </c:numRef>
          </c:cat>
          <c:val>
            <c:numRef>
              <c:f>Todos!$B$8:$K$8</c:f>
              <c:numCache>
                <c:formatCode>_-* #,##0_-;\-* #,##0_-;_-* "-"??_-;_-@_-</c:formatCode>
                <c:ptCount val="10"/>
                <c:pt idx="0">
                  <c:v>827</c:v>
                </c:pt>
                <c:pt idx="1">
                  <c:v>836</c:v>
                </c:pt>
                <c:pt idx="2">
                  <c:v>830</c:v>
                </c:pt>
                <c:pt idx="3">
                  <c:v>860</c:v>
                </c:pt>
                <c:pt idx="4">
                  <c:v>880</c:v>
                </c:pt>
                <c:pt idx="5">
                  <c:v>885</c:v>
                </c:pt>
                <c:pt idx="6">
                  <c:v>878</c:v>
                </c:pt>
                <c:pt idx="7">
                  <c:v>913</c:v>
                </c:pt>
                <c:pt idx="8">
                  <c:v>919</c:v>
                </c:pt>
                <c:pt idx="9">
                  <c:v>897</c:v>
                </c:pt>
              </c:numCache>
            </c:numRef>
          </c:val>
        </c:ser>
        <c:ser>
          <c:idx val="5"/>
          <c:order val="5"/>
          <c:tx>
            <c:strRef>
              <c:f>Todos!$A$9</c:f>
              <c:strCache>
                <c:ptCount val="1"/>
                <c:pt idx="0">
                  <c:v>I - HOTELES Y RESTAURANTES</c:v>
                </c:pt>
              </c:strCache>
            </c:strRef>
          </c:tx>
          <c:invertIfNegative val="0"/>
          <c:cat>
            <c:numRef>
              <c:f>Todos!$B$3:$L$3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2014</c:v>
                </c:pt>
              </c:numCache>
            </c:numRef>
          </c:cat>
          <c:val>
            <c:numRef>
              <c:f>Todos!$B$9:$K$9</c:f>
              <c:numCache>
                <c:formatCode>_-* #,##0_-;\-* #,##0_-;_-* "-"??_-;_-@_-</c:formatCode>
                <c:ptCount val="10"/>
                <c:pt idx="0">
                  <c:v>669</c:v>
                </c:pt>
                <c:pt idx="1">
                  <c:v>723</c:v>
                </c:pt>
                <c:pt idx="2">
                  <c:v>754</c:v>
                </c:pt>
                <c:pt idx="3">
                  <c:v>764</c:v>
                </c:pt>
                <c:pt idx="4">
                  <c:v>808</c:v>
                </c:pt>
                <c:pt idx="5">
                  <c:v>812</c:v>
                </c:pt>
                <c:pt idx="6">
                  <c:v>787</c:v>
                </c:pt>
                <c:pt idx="7">
                  <c:v>777</c:v>
                </c:pt>
                <c:pt idx="8">
                  <c:v>800</c:v>
                </c:pt>
                <c:pt idx="9">
                  <c:v>827</c:v>
                </c:pt>
              </c:numCache>
            </c:numRef>
          </c:val>
        </c:ser>
        <c:ser>
          <c:idx val="6"/>
          <c:order val="6"/>
          <c:tx>
            <c:strRef>
              <c:f>Todos!$A$10</c:f>
              <c:strCache>
                <c:ptCount val="1"/>
                <c:pt idx="0">
                  <c:v>D - INDUSTRIAS MANUFACTURERAS NO METALICAS</c:v>
                </c:pt>
              </c:strCache>
            </c:strRef>
          </c:tx>
          <c:invertIfNegative val="0"/>
          <c:cat>
            <c:numRef>
              <c:f>Todos!$B$3:$L$3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2014</c:v>
                </c:pt>
              </c:numCache>
            </c:numRef>
          </c:cat>
          <c:val>
            <c:numRef>
              <c:f>Todos!$B$10:$K$10</c:f>
              <c:numCache>
                <c:formatCode>_-* #,##0_-;\-* #,##0_-;_-* "-"??_-;_-@_-</c:formatCode>
                <c:ptCount val="10"/>
                <c:pt idx="0">
                  <c:v>443</c:v>
                </c:pt>
                <c:pt idx="1">
                  <c:v>488</c:v>
                </c:pt>
                <c:pt idx="2">
                  <c:v>510</c:v>
                </c:pt>
                <c:pt idx="3">
                  <c:v>511</c:v>
                </c:pt>
                <c:pt idx="4">
                  <c:v>544</c:v>
                </c:pt>
                <c:pt idx="5">
                  <c:v>564</c:v>
                </c:pt>
                <c:pt idx="6">
                  <c:v>597</c:v>
                </c:pt>
                <c:pt idx="7">
                  <c:v>656</c:v>
                </c:pt>
                <c:pt idx="8">
                  <c:v>677</c:v>
                </c:pt>
                <c:pt idx="9">
                  <c:v>700</c:v>
                </c:pt>
              </c:numCache>
            </c:numRef>
          </c:val>
        </c:ser>
        <c:ser>
          <c:idx val="7"/>
          <c:order val="7"/>
          <c:tx>
            <c:strRef>
              <c:f>Todos!$A$11</c:f>
              <c:strCache>
                <c:ptCount val="1"/>
                <c:pt idx="0">
                  <c:v>B - PESCA</c:v>
                </c:pt>
              </c:strCache>
            </c:strRef>
          </c:tx>
          <c:invertIfNegative val="0"/>
          <c:cat>
            <c:numRef>
              <c:f>Todos!$B$3:$L$3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2014</c:v>
                </c:pt>
              </c:numCache>
            </c:numRef>
          </c:cat>
          <c:val>
            <c:numRef>
              <c:f>Todos!$B$11:$K$11</c:f>
              <c:numCache>
                <c:formatCode>_-* #,##0_-;\-* #,##0_-;_-* "-"??_-;_-@_-</c:formatCode>
                <c:ptCount val="10"/>
                <c:pt idx="0">
                  <c:v>577</c:v>
                </c:pt>
                <c:pt idx="1">
                  <c:v>657</c:v>
                </c:pt>
                <c:pt idx="2">
                  <c:v>699</c:v>
                </c:pt>
                <c:pt idx="3">
                  <c:v>721</c:v>
                </c:pt>
                <c:pt idx="4">
                  <c:v>690</c:v>
                </c:pt>
                <c:pt idx="5">
                  <c:v>676</c:v>
                </c:pt>
                <c:pt idx="6">
                  <c:v>667</c:v>
                </c:pt>
                <c:pt idx="7">
                  <c:v>663</c:v>
                </c:pt>
                <c:pt idx="8">
                  <c:v>666</c:v>
                </c:pt>
                <c:pt idx="9">
                  <c:v>671</c:v>
                </c:pt>
              </c:numCache>
            </c:numRef>
          </c:val>
        </c:ser>
        <c:ser>
          <c:idx val="8"/>
          <c:order val="8"/>
          <c:tx>
            <c:strRef>
              <c:f>Todos!$A$12</c:f>
              <c:strCache>
                <c:ptCount val="1"/>
                <c:pt idx="0">
                  <c:v>E - INDUSTRIAS MANUFACTURERAS METALICAS</c:v>
                </c:pt>
              </c:strCache>
            </c:strRef>
          </c:tx>
          <c:invertIfNegative val="0"/>
          <c:cat>
            <c:numRef>
              <c:f>Todos!$B$3:$L$3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2014</c:v>
                </c:pt>
              </c:numCache>
            </c:numRef>
          </c:cat>
          <c:val>
            <c:numRef>
              <c:f>Todos!$B$12:$K$12</c:f>
              <c:numCache>
                <c:formatCode>_-* #,##0_-;\-* #,##0_-;_-* "-"??_-;_-@_-</c:formatCode>
                <c:ptCount val="10"/>
                <c:pt idx="0">
                  <c:v>169</c:v>
                </c:pt>
                <c:pt idx="1">
                  <c:v>175</c:v>
                </c:pt>
                <c:pt idx="2">
                  <c:v>225</c:v>
                </c:pt>
                <c:pt idx="3">
                  <c:v>230</c:v>
                </c:pt>
                <c:pt idx="4">
                  <c:v>248</c:v>
                </c:pt>
                <c:pt idx="5">
                  <c:v>278</c:v>
                </c:pt>
                <c:pt idx="6">
                  <c:v>287</c:v>
                </c:pt>
                <c:pt idx="7">
                  <c:v>304</c:v>
                </c:pt>
                <c:pt idx="8">
                  <c:v>308</c:v>
                </c:pt>
                <c:pt idx="9">
                  <c:v>320</c:v>
                </c:pt>
              </c:numCache>
            </c:numRef>
          </c:val>
        </c:ser>
        <c:ser>
          <c:idx val="9"/>
          <c:order val="9"/>
          <c:tx>
            <c:strRef>
              <c:f>Todos!$A$13</c:f>
              <c:strCache>
                <c:ptCount val="1"/>
                <c:pt idx="0">
                  <c:v>P - OTRAS ACTIVIDADES DE SERVICIOS COMUNITARIAS, SOCIALES Y PERSONALES</c:v>
                </c:pt>
              </c:strCache>
            </c:strRef>
          </c:tx>
          <c:invertIfNegative val="0"/>
          <c:cat>
            <c:numRef>
              <c:f>Todos!$B$3:$L$3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2014</c:v>
                </c:pt>
              </c:numCache>
            </c:numRef>
          </c:cat>
          <c:val>
            <c:numRef>
              <c:f>Todos!$B$13:$K$13</c:f>
              <c:numCache>
                <c:formatCode>_-* #,##0_-;\-* #,##0_-;_-* "-"??_-;_-@_-</c:formatCode>
                <c:ptCount val="10"/>
                <c:pt idx="0">
                  <c:v>585</c:v>
                </c:pt>
                <c:pt idx="1">
                  <c:v>538</c:v>
                </c:pt>
                <c:pt idx="2">
                  <c:v>422</c:v>
                </c:pt>
                <c:pt idx="3">
                  <c:v>397</c:v>
                </c:pt>
                <c:pt idx="4">
                  <c:v>382</c:v>
                </c:pt>
                <c:pt idx="5">
                  <c:v>387</c:v>
                </c:pt>
                <c:pt idx="6">
                  <c:v>383</c:v>
                </c:pt>
                <c:pt idx="7">
                  <c:v>283</c:v>
                </c:pt>
                <c:pt idx="8">
                  <c:v>288</c:v>
                </c:pt>
                <c:pt idx="9">
                  <c:v>308</c:v>
                </c:pt>
              </c:numCache>
            </c:numRef>
          </c:val>
        </c:ser>
        <c:ser>
          <c:idx val="10"/>
          <c:order val="10"/>
          <c:tx>
            <c:strRef>
              <c:f>Todos!$A$14</c:f>
              <c:strCache>
                <c:ptCount val="1"/>
                <c:pt idx="0">
                  <c:v>K - INTERMEDIACION FINANCIERA</c:v>
                </c:pt>
              </c:strCache>
            </c:strRef>
          </c:tx>
          <c:invertIfNegative val="0"/>
          <c:cat>
            <c:numRef>
              <c:f>Todos!$B$3:$L$3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2014</c:v>
                </c:pt>
              </c:numCache>
            </c:numRef>
          </c:cat>
          <c:val>
            <c:numRef>
              <c:f>Todos!$B$14:$K$14</c:f>
              <c:numCache>
                <c:formatCode>_-* #,##0_-;\-* #,##0_-;_-* "-"??_-;_-@_-</c:formatCode>
                <c:ptCount val="10"/>
                <c:pt idx="0">
                  <c:v>149</c:v>
                </c:pt>
                <c:pt idx="1">
                  <c:v>177</c:v>
                </c:pt>
                <c:pt idx="2">
                  <c:v>160</c:v>
                </c:pt>
                <c:pt idx="3">
                  <c:v>171</c:v>
                </c:pt>
                <c:pt idx="4">
                  <c:v>188</c:v>
                </c:pt>
                <c:pt idx="5">
                  <c:v>227</c:v>
                </c:pt>
                <c:pt idx="6">
                  <c:v>230</c:v>
                </c:pt>
                <c:pt idx="7">
                  <c:v>243</c:v>
                </c:pt>
                <c:pt idx="8">
                  <c:v>250</c:v>
                </c:pt>
                <c:pt idx="9">
                  <c:v>234</c:v>
                </c:pt>
              </c:numCache>
            </c:numRef>
          </c:val>
        </c:ser>
        <c:ser>
          <c:idx val="11"/>
          <c:order val="11"/>
          <c:tx>
            <c:strRef>
              <c:f>Todos!$A$15</c:f>
              <c:strCache>
                <c:ptCount val="1"/>
                <c:pt idx="0">
                  <c:v>O - SERVICIOS SOCIALES Y DE SALUD</c:v>
                </c:pt>
              </c:strCache>
            </c:strRef>
          </c:tx>
          <c:invertIfNegative val="0"/>
          <c:cat>
            <c:numRef>
              <c:f>Todos!$B$3:$L$3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2014</c:v>
                </c:pt>
              </c:numCache>
            </c:numRef>
          </c:cat>
          <c:val>
            <c:numRef>
              <c:f>Todos!$B$15:$K$15</c:f>
              <c:numCache>
                <c:formatCode>_-* #,##0_-;\-* #,##0_-;_-* "-"??_-;_-@_-</c:formatCode>
                <c:ptCount val="10"/>
                <c:pt idx="0">
                  <c:v>178</c:v>
                </c:pt>
                <c:pt idx="1">
                  <c:v>195</c:v>
                </c:pt>
                <c:pt idx="2">
                  <c:v>175</c:v>
                </c:pt>
                <c:pt idx="3">
                  <c:v>177</c:v>
                </c:pt>
                <c:pt idx="4">
                  <c:v>179</c:v>
                </c:pt>
                <c:pt idx="5">
                  <c:v>187</c:v>
                </c:pt>
                <c:pt idx="6">
                  <c:v>213</c:v>
                </c:pt>
                <c:pt idx="7">
                  <c:v>212</c:v>
                </c:pt>
                <c:pt idx="8">
                  <c:v>208</c:v>
                </c:pt>
                <c:pt idx="9">
                  <c:v>214</c:v>
                </c:pt>
              </c:numCache>
            </c:numRef>
          </c:val>
        </c:ser>
        <c:ser>
          <c:idx val="12"/>
          <c:order val="12"/>
          <c:tx>
            <c:strRef>
              <c:f>Todos!$A$16</c:f>
              <c:strCache>
                <c:ptCount val="1"/>
                <c:pt idx="0">
                  <c:v>N - ENSEÑANZA</c:v>
                </c:pt>
              </c:strCache>
            </c:strRef>
          </c:tx>
          <c:invertIfNegative val="0"/>
          <c:cat>
            <c:numRef>
              <c:f>Todos!$B$3:$L$3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2014</c:v>
                </c:pt>
              </c:numCache>
            </c:numRef>
          </c:cat>
          <c:val>
            <c:numRef>
              <c:f>Todos!$B$16:$K$16</c:f>
              <c:numCache>
                <c:formatCode>_-* #,##0_-;\-* #,##0_-;_-* "-"??_-;_-@_-</c:formatCode>
                <c:ptCount val="10"/>
                <c:pt idx="0">
                  <c:v>59</c:v>
                </c:pt>
                <c:pt idx="1">
                  <c:v>63</c:v>
                </c:pt>
                <c:pt idx="2">
                  <c:v>55</c:v>
                </c:pt>
                <c:pt idx="3">
                  <c:v>58</c:v>
                </c:pt>
                <c:pt idx="4">
                  <c:v>65</c:v>
                </c:pt>
                <c:pt idx="5">
                  <c:v>68</c:v>
                </c:pt>
                <c:pt idx="6">
                  <c:v>79</c:v>
                </c:pt>
                <c:pt idx="7">
                  <c:v>88</c:v>
                </c:pt>
                <c:pt idx="8">
                  <c:v>83</c:v>
                </c:pt>
                <c:pt idx="9">
                  <c:v>87</c:v>
                </c:pt>
              </c:numCache>
            </c:numRef>
          </c:val>
        </c:ser>
        <c:ser>
          <c:idx val="13"/>
          <c:order val="13"/>
          <c:tx>
            <c:strRef>
              <c:f>Todos!$A$17</c:f>
              <c:strCache>
                <c:ptCount val="1"/>
                <c:pt idx="0">
                  <c:v>C - EXPLOTACION DE MINAS Y CANTERAS</c:v>
                </c:pt>
              </c:strCache>
            </c:strRef>
          </c:tx>
          <c:invertIfNegative val="0"/>
          <c:cat>
            <c:numRef>
              <c:f>Todos!$B$3:$L$3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2014</c:v>
                </c:pt>
              </c:numCache>
            </c:numRef>
          </c:cat>
          <c:val>
            <c:numRef>
              <c:f>Todos!$B$17:$K$17</c:f>
              <c:numCache>
                <c:formatCode>_-* #,##0_-;\-* #,##0_-;_-* "-"??_-;_-@_-</c:formatCode>
                <c:ptCount val="10"/>
                <c:pt idx="0">
                  <c:v>20</c:v>
                </c:pt>
                <c:pt idx="1">
                  <c:v>22</c:v>
                </c:pt>
                <c:pt idx="2">
                  <c:v>32</c:v>
                </c:pt>
                <c:pt idx="3">
                  <c:v>36</c:v>
                </c:pt>
                <c:pt idx="4">
                  <c:v>41</c:v>
                </c:pt>
                <c:pt idx="5">
                  <c:v>46</c:v>
                </c:pt>
                <c:pt idx="6">
                  <c:v>53</c:v>
                </c:pt>
                <c:pt idx="7">
                  <c:v>70</c:v>
                </c:pt>
                <c:pt idx="8">
                  <c:v>74</c:v>
                </c:pt>
                <c:pt idx="9">
                  <c:v>84</c:v>
                </c:pt>
              </c:numCache>
            </c:numRef>
          </c:val>
        </c:ser>
        <c:ser>
          <c:idx val="14"/>
          <c:order val="14"/>
          <c:tx>
            <c:strRef>
              <c:f>Todos!$A$18</c:f>
              <c:strCache>
                <c:ptCount val="1"/>
                <c:pt idx="0">
                  <c:v>M - ADM. PUBLICA Y DEFENSA, PLANES DE SEG. SOCIAL AFILIACION OBLIGATORIA</c:v>
                </c:pt>
              </c:strCache>
            </c:strRef>
          </c:tx>
          <c:invertIfNegative val="0"/>
          <c:cat>
            <c:numRef>
              <c:f>Todos!$B$3:$L$3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2014</c:v>
                </c:pt>
              </c:numCache>
            </c:numRef>
          </c:cat>
          <c:val>
            <c:numRef>
              <c:f>Todos!$B$18:$K$18</c:f>
              <c:numCache>
                <c:formatCode>_-* #,##0_-;\-* #,##0_-;_-* "-"??_-;_-@_-</c:formatCode>
                <c:ptCount val="10"/>
                <c:pt idx="0">
                  <c:v>18</c:v>
                </c:pt>
                <c:pt idx="1">
                  <c:v>17</c:v>
                </c:pt>
                <c:pt idx="2">
                  <c:v>17</c:v>
                </c:pt>
                <c:pt idx="3">
                  <c:v>16</c:v>
                </c:pt>
                <c:pt idx="4">
                  <c:v>16</c:v>
                </c:pt>
                <c:pt idx="5">
                  <c:v>15</c:v>
                </c:pt>
                <c:pt idx="6">
                  <c:v>17</c:v>
                </c:pt>
                <c:pt idx="7">
                  <c:v>17</c:v>
                </c:pt>
                <c:pt idx="8">
                  <c:v>17</c:v>
                </c:pt>
                <c:pt idx="9">
                  <c:v>16</c:v>
                </c:pt>
              </c:numCache>
            </c:numRef>
          </c:val>
        </c:ser>
        <c:ser>
          <c:idx val="15"/>
          <c:order val="15"/>
          <c:tx>
            <c:strRef>
              <c:f>Todos!$A$19</c:f>
              <c:strCache>
                <c:ptCount val="1"/>
                <c:pt idx="0">
                  <c:v>F - SUMINISTRO DE ELECTRICIDAD, GAS Y AGUA</c:v>
                </c:pt>
              </c:strCache>
            </c:strRef>
          </c:tx>
          <c:invertIfNegative val="0"/>
          <c:cat>
            <c:numRef>
              <c:f>Todos!$B$3:$L$3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2014</c:v>
                </c:pt>
              </c:numCache>
            </c:numRef>
          </c:cat>
          <c:val>
            <c:numRef>
              <c:f>Todos!$B$19:$K$19</c:f>
              <c:numCache>
                <c:formatCode>_-* #,##0_-;\-* #,##0_-;_-* "-"??_-;_-@_-</c:formatCode>
                <c:ptCount val="10"/>
                <c:pt idx="0">
                  <c:v>7</c:v>
                </c:pt>
                <c:pt idx="1">
                  <c:v>9</c:v>
                </c:pt>
                <c:pt idx="2">
                  <c:v>10</c:v>
                </c:pt>
                <c:pt idx="3">
                  <c:v>13</c:v>
                </c:pt>
                <c:pt idx="4">
                  <c:v>10</c:v>
                </c:pt>
                <c:pt idx="5">
                  <c:v>11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12</c:v>
                </c:pt>
              </c:numCache>
            </c:numRef>
          </c:val>
        </c:ser>
        <c:ser>
          <c:idx val="16"/>
          <c:order val="16"/>
          <c:tx>
            <c:strRef>
              <c:f>Todos!$A$20</c:f>
              <c:strCache>
                <c:ptCount val="1"/>
                <c:pt idx="0">
                  <c:v>SIN INFORMACION</c:v>
                </c:pt>
              </c:strCache>
            </c:strRef>
          </c:tx>
          <c:invertIfNegative val="0"/>
          <c:cat>
            <c:numRef>
              <c:f>Todos!$B$3:$L$3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2014</c:v>
                </c:pt>
              </c:numCache>
            </c:numRef>
          </c:cat>
          <c:val>
            <c:numRef>
              <c:f>Todos!$B$20:$K$20</c:f>
              <c:numCache>
                <c:formatCode>_-* #,##0_-;\-* #,##0_-;_-* "-"??_-;_-@_-</c:formatCode>
                <c:ptCount val="10"/>
                <c:pt idx="0">
                  <c:v>19</c:v>
                </c:pt>
                <c:pt idx="1">
                  <c:v>10</c:v>
                </c:pt>
                <c:pt idx="2">
                  <c:v>3</c:v>
                </c:pt>
                <c:pt idx="3">
                  <c:v>1</c:v>
                </c:pt>
                <c:pt idx="4">
                  <c:v>2</c:v>
                </c:pt>
                <c:pt idx="5">
                  <c:v>6</c:v>
                </c:pt>
                <c:pt idx="6">
                  <c:v>9</c:v>
                </c:pt>
                <c:pt idx="7">
                  <c:v>7</c:v>
                </c:pt>
                <c:pt idx="8">
                  <c:v>8</c:v>
                </c:pt>
                <c:pt idx="9">
                  <c:v>8</c:v>
                </c:pt>
              </c:numCache>
            </c:numRef>
          </c:val>
        </c:ser>
        <c:ser>
          <c:idx val="17"/>
          <c:order val="17"/>
          <c:tx>
            <c:strRef>
              <c:f>Todos!$A$21</c:f>
              <c:strCache>
                <c:ptCount val="1"/>
                <c:pt idx="0">
                  <c:v>R - ORGANIZACIONES Y ORGANOS EXTRATERRITORIALES</c:v>
                </c:pt>
              </c:strCache>
            </c:strRef>
          </c:tx>
          <c:invertIfNegative val="0"/>
          <c:cat>
            <c:numRef>
              <c:f>Todos!$B$3:$L$3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2014</c:v>
                </c:pt>
              </c:numCache>
            </c:numRef>
          </c:cat>
          <c:val>
            <c:numRef>
              <c:f>Todos!$B$21:$K$21</c:f>
              <c:numCache>
                <c:formatCode>_-* #,##0_-;\-* #,##0_-;_-* "-"??_-;_-@_-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</c:ser>
        <c:ser>
          <c:idx val="18"/>
          <c:order val="18"/>
          <c:tx>
            <c:strRef>
              <c:f>Todos!$A$22</c:f>
              <c:strCache>
                <c:ptCount val="1"/>
                <c:pt idx="0">
                  <c:v>Q - CONSEJO DE ADMINISTRACION DE EDIFICIOS Y CONDOMINIOS</c:v>
                </c:pt>
              </c:strCache>
            </c:strRef>
          </c:tx>
          <c:invertIfNegative val="0"/>
          <c:cat>
            <c:numRef>
              <c:f>Todos!$B$3:$L$3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2014</c:v>
                </c:pt>
              </c:numCache>
            </c:numRef>
          </c:cat>
          <c:val>
            <c:numRef>
              <c:f>Todos!$B$22:$K$22</c:f>
              <c:numCache>
                <c:formatCode>_-* #,##0_-;\-* #,##0_-;_-* "-"??_-;_-@_-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89856"/>
        <c:axId val="3291392"/>
      </c:barChart>
      <c:catAx>
        <c:axId val="3289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91392"/>
        <c:crosses val="autoZero"/>
        <c:auto val="1"/>
        <c:lblAlgn val="ctr"/>
        <c:lblOffset val="100"/>
        <c:noMultiLvlLbl val="0"/>
      </c:catAx>
      <c:valAx>
        <c:axId val="3291392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out"/>
        <c:minorTickMark val="none"/>
        <c:tickLblPos val="nextTo"/>
        <c:crossAx val="3289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450005399081356"/>
          <c:y val="2.1378239297288472E-2"/>
          <c:w val="0.34166666666666667"/>
          <c:h val="0.89383892333475945"/>
        </c:manualLayout>
      </c:layout>
      <c:overlay val="0"/>
      <c:txPr>
        <a:bodyPr/>
        <a:lstStyle/>
        <a:p>
          <a:pPr>
            <a:defRPr sz="600"/>
          </a:pPr>
          <a:endParaRPr lang="es-C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Todos!$A$27</c:f>
              <c:strCache>
                <c:ptCount val="1"/>
                <c:pt idx="0">
                  <c:v>H - COMERCIO AL POR MAYOR Y MENOR, REP. VEH.AUTOMOTORES/ENSERES DOMESTICOS</c:v>
                </c:pt>
              </c:strCache>
            </c:strRef>
          </c:tx>
          <c:invertIfNegative val="0"/>
          <c:cat>
            <c:numRef>
              <c:f>Todos!$B$26:$K$26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Todos!$B$27:$K$27</c:f>
              <c:numCache>
                <c:formatCode>_-* #,##0_-;\-* #,##0_-;_-* "-"??_-;_-@_-</c:formatCode>
                <c:ptCount val="10"/>
                <c:pt idx="0">
                  <c:v>313236</c:v>
                </c:pt>
                <c:pt idx="1">
                  <c:v>319816</c:v>
                </c:pt>
                <c:pt idx="2">
                  <c:v>332281</c:v>
                </c:pt>
                <c:pt idx="3">
                  <c:v>330738</c:v>
                </c:pt>
                <c:pt idx="4">
                  <c:v>331802</c:v>
                </c:pt>
                <c:pt idx="5">
                  <c:v>335265</c:v>
                </c:pt>
                <c:pt idx="6">
                  <c:v>340023</c:v>
                </c:pt>
                <c:pt idx="7">
                  <c:v>345213</c:v>
                </c:pt>
                <c:pt idx="8">
                  <c:v>347398</c:v>
                </c:pt>
                <c:pt idx="9">
                  <c:v>351322</c:v>
                </c:pt>
              </c:numCache>
            </c:numRef>
          </c:val>
        </c:ser>
        <c:ser>
          <c:idx val="1"/>
          <c:order val="1"/>
          <c:tx>
            <c:strRef>
              <c:f>Todos!$A$28</c:f>
              <c:strCache>
                <c:ptCount val="1"/>
                <c:pt idx="0">
                  <c:v>L - ACTIVIDADES INMOBILIARIAS, EMPRESARIALES Y DE ALQUILER</c:v>
                </c:pt>
              </c:strCache>
            </c:strRef>
          </c:tx>
          <c:invertIfNegative val="0"/>
          <c:cat>
            <c:numRef>
              <c:f>Todos!$B$26:$K$26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Todos!$B$28:$K$28</c:f>
              <c:numCache>
                <c:formatCode>_-* #,##0_-;\-* #,##0_-;_-* "-"??_-;_-@_-</c:formatCode>
                <c:ptCount val="10"/>
                <c:pt idx="0">
                  <c:v>91807</c:v>
                </c:pt>
                <c:pt idx="1">
                  <c:v>93823</c:v>
                </c:pt>
                <c:pt idx="2">
                  <c:v>86402</c:v>
                </c:pt>
                <c:pt idx="3">
                  <c:v>88826</c:v>
                </c:pt>
                <c:pt idx="4">
                  <c:v>91736</c:v>
                </c:pt>
                <c:pt idx="5">
                  <c:v>95018</c:v>
                </c:pt>
                <c:pt idx="6">
                  <c:v>99709</c:v>
                </c:pt>
                <c:pt idx="7">
                  <c:v>101307</c:v>
                </c:pt>
                <c:pt idx="8">
                  <c:v>106844</c:v>
                </c:pt>
                <c:pt idx="9">
                  <c:v>112851</c:v>
                </c:pt>
              </c:numCache>
            </c:numRef>
          </c:val>
        </c:ser>
        <c:ser>
          <c:idx val="2"/>
          <c:order val="2"/>
          <c:tx>
            <c:strRef>
              <c:f>Todos!$A$29</c:f>
              <c:strCache>
                <c:ptCount val="1"/>
                <c:pt idx="0">
                  <c:v>A - AGRICULTURA, GANADERIA, CAZA Y SILVICULTURA</c:v>
                </c:pt>
              </c:strCache>
            </c:strRef>
          </c:tx>
          <c:invertIfNegative val="0"/>
          <c:cat>
            <c:numRef>
              <c:f>Todos!$B$26:$K$26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Todos!$B$29:$K$29</c:f>
              <c:numCache>
                <c:formatCode>_-* #,##0_-;\-* #,##0_-;_-* "-"??_-;_-@_-</c:formatCode>
                <c:ptCount val="10"/>
                <c:pt idx="0">
                  <c:v>104019</c:v>
                </c:pt>
                <c:pt idx="1">
                  <c:v>105820</c:v>
                </c:pt>
                <c:pt idx="2">
                  <c:v>107272</c:v>
                </c:pt>
                <c:pt idx="3">
                  <c:v>108146</c:v>
                </c:pt>
                <c:pt idx="4">
                  <c:v>108285</c:v>
                </c:pt>
                <c:pt idx="5">
                  <c:v>108051</c:v>
                </c:pt>
                <c:pt idx="6">
                  <c:v>108884</c:v>
                </c:pt>
                <c:pt idx="7">
                  <c:v>112857</c:v>
                </c:pt>
                <c:pt idx="8">
                  <c:v>112654</c:v>
                </c:pt>
                <c:pt idx="9">
                  <c:v>111767</c:v>
                </c:pt>
              </c:numCache>
            </c:numRef>
          </c:val>
        </c:ser>
        <c:ser>
          <c:idx val="3"/>
          <c:order val="3"/>
          <c:tx>
            <c:strRef>
              <c:f>Todos!$A$30</c:f>
              <c:strCache>
                <c:ptCount val="1"/>
                <c:pt idx="0">
                  <c:v>J - TRANSPORTE, ALMACENAMIENTO Y COMUNICACIONES</c:v>
                </c:pt>
              </c:strCache>
            </c:strRef>
          </c:tx>
          <c:invertIfNegative val="0"/>
          <c:cat>
            <c:numRef>
              <c:f>Todos!$B$26:$K$26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Todos!$B$30:$K$30</c:f>
              <c:numCache>
                <c:formatCode>_-* #,##0_-;\-* #,##0_-;_-* "-"??_-;_-@_-</c:formatCode>
                <c:ptCount val="10"/>
                <c:pt idx="0">
                  <c:v>90035</c:v>
                </c:pt>
                <c:pt idx="1">
                  <c:v>91391</c:v>
                </c:pt>
                <c:pt idx="2">
                  <c:v>94512</c:v>
                </c:pt>
                <c:pt idx="3">
                  <c:v>95936</c:v>
                </c:pt>
                <c:pt idx="4">
                  <c:v>95129</c:v>
                </c:pt>
                <c:pt idx="5">
                  <c:v>95995</c:v>
                </c:pt>
                <c:pt idx="6">
                  <c:v>98062</c:v>
                </c:pt>
                <c:pt idx="7">
                  <c:v>100341</c:v>
                </c:pt>
                <c:pt idx="8">
                  <c:v>102813</c:v>
                </c:pt>
                <c:pt idx="9">
                  <c:v>104949</c:v>
                </c:pt>
              </c:numCache>
            </c:numRef>
          </c:val>
        </c:ser>
        <c:ser>
          <c:idx val="4"/>
          <c:order val="4"/>
          <c:tx>
            <c:strRef>
              <c:f>Todos!$A$31</c:f>
              <c:strCache>
                <c:ptCount val="1"/>
                <c:pt idx="0">
                  <c:v>G - CONSTRUCCION</c:v>
                </c:pt>
              </c:strCache>
            </c:strRef>
          </c:tx>
          <c:invertIfNegative val="0"/>
          <c:cat>
            <c:numRef>
              <c:f>Todos!$B$26:$K$26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Todos!$B$31:$K$31</c:f>
              <c:numCache>
                <c:formatCode>_-* #,##0_-;\-* #,##0_-;_-* "-"??_-;_-@_-</c:formatCode>
                <c:ptCount val="10"/>
                <c:pt idx="0">
                  <c:v>49857</c:v>
                </c:pt>
                <c:pt idx="1">
                  <c:v>53582</c:v>
                </c:pt>
                <c:pt idx="2">
                  <c:v>57018</c:v>
                </c:pt>
                <c:pt idx="3">
                  <c:v>59393</c:v>
                </c:pt>
                <c:pt idx="4">
                  <c:v>60734</c:v>
                </c:pt>
                <c:pt idx="5">
                  <c:v>63294</c:v>
                </c:pt>
                <c:pt idx="6">
                  <c:v>67441</c:v>
                </c:pt>
                <c:pt idx="7">
                  <c:v>73608</c:v>
                </c:pt>
                <c:pt idx="8">
                  <c:v>78207</c:v>
                </c:pt>
                <c:pt idx="9">
                  <c:v>82426</c:v>
                </c:pt>
              </c:numCache>
            </c:numRef>
          </c:val>
        </c:ser>
        <c:ser>
          <c:idx val="5"/>
          <c:order val="5"/>
          <c:tx>
            <c:strRef>
              <c:f>Todos!$A$32</c:f>
              <c:strCache>
                <c:ptCount val="1"/>
                <c:pt idx="0">
                  <c:v>D - INDUSTRIAS MANUFACTURERAS NO METALICAS</c:v>
                </c:pt>
              </c:strCache>
            </c:strRef>
          </c:tx>
          <c:invertIfNegative val="0"/>
          <c:cat>
            <c:numRef>
              <c:f>Todos!$B$26:$K$26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Todos!$B$32:$K$32</c:f>
              <c:numCache>
                <c:formatCode>_-* #,##0_-;\-* #,##0_-;_-* "-"??_-;_-@_-</c:formatCode>
                <c:ptCount val="10"/>
                <c:pt idx="0">
                  <c:v>40489</c:v>
                </c:pt>
                <c:pt idx="1">
                  <c:v>43226</c:v>
                </c:pt>
                <c:pt idx="2">
                  <c:v>45381</c:v>
                </c:pt>
                <c:pt idx="3">
                  <c:v>46581</c:v>
                </c:pt>
                <c:pt idx="4">
                  <c:v>48200</c:v>
                </c:pt>
                <c:pt idx="5">
                  <c:v>49532</c:v>
                </c:pt>
                <c:pt idx="6">
                  <c:v>51292</c:v>
                </c:pt>
                <c:pt idx="7">
                  <c:v>54055</c:v>
                </c:pt>
                <c:pt idx="8">
                  <c:v>56020</c:v>
                </c:pt>
                <c:pt idx="9">
                  <c:v>57940</c:v>
                </c:pt>
              </c:numCache>
            </c:numRef>
          </c:val>
        </c:ser>
        <c:ser>
          <c:idx val="6"/>
          <c:order val="6"/>
          <c:tx>
            <c:strRef>
              <c:f>Todos!$A$33</c:f>
              <c:strCache>
                <c:ptCount val="1"/>
                <c:pt idx="0">
                  <c:v>K - INTERMEDIACION FINANCIERA</c:v>
                </c:pt>
              </c:strCache>
            </c:strRef>
          </c:tx>
          <c:invertIfNegative val="0"/>
          <c:cat>
            <c:numRef>
              <c:f>Todos!$B$26:$K$26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Todos!$B$33:$K$33</c:f>
              <c:numCache>
                <c:formatCode>_-* #,##0_-;\-* #,##0_-;_-* "-"??_-;_-@_-</c:formatCode>
                <c:ptCount val="10"/>
                <c:pt idx="0">
                  <c:v>28811</c:v>
                </c:pt>
                <c:pt idx="1">
                  <c:v>31568</c:v>
                </c:pt>
                <c:pt idx="2">
                  <c:v>33370</c:v>
                </c:pt>
                <c:pt idx="3">
                  <c:v>35872</c:v>
                </c:pt>
                <c:pt idx="4">
                  <c:v>38902</c:v>
                </c:pt>
                <c:pt idx="5">
                  <c:v>41505</c:v>
                </c:pt>
                <c:pt idx="6">
                  <c:v>44817</c:v>
                </c:pt>
                <c:pt idx="7">
                  <c:v>50720</c:v>
                </c:pt>
                <c:pt idx="8">
                  <c:v>54674</c:v>
                </c:pt>
                <c:pt idx="9">
                  <c:v>56033</c:v>
                </c:pt>
              </c:numCache>
            </c:numRef>
          </c:val>
        </c:ser>
        <c:ser>
          <c:idx val="7"/>
          <c:order val="7"/>
          <c:tx>
            <c:strRef>
              <c:f>Todos!$A$34</c:f>
              <c:strCache>
                <c:ptCount val="1"/>
                <c:pt idx="0">
                  <c:v>I - HOTELES Y RESTAURANTES</c:v>
                </c:pt>
              </c:strCache>
            </c:strRef>
          </c:tx>
          <c:invertIfNegative val="0"/>
          <c:cat>
            <c:numRef>
              <c:f>Todos!$B$26:$K$26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Todos!$B$34:$K$34</c:f>
              <c:numCache>
                <c:formatCode>_-* #,##0_-;\-* #,##0_-;_-* "-"??_-;_-@_-</c:formatCode>
                <c:ptCount val="10"/>
                <c:pt idx="0">
                  <c:v>33916</c:v>
                </c:pt>
                <c:pt idx="1">
                  <c:v>35033</c:v>
                </c:pt>
                <c:pt idx="2">
                  <c:v>36931</c:v>
                </c:pt>
                <c:pt idx="3">
                  <c:v>38263</c:v>
                </c:pt>
                <c:pt idx="4">
                  <c:v>39799</c:v>
                </c:pt>
                <c:pt idx="5">
                  <c:v>40936</c:v>
                </c:pt>
                <c:pt idx="6">
                  <c:v>42793</c:v>
                </c:pt>
                <c:pt idx="7">
                  <c:v>44288</c:v>
                </c:pt>
                <c:pt idx="8">
                  <c:v>46520</c:v>
                </c:pt>
                <c:pt idx="9">
                  <c:v>49293</c:v>
                </c:pt>
              </c:numCache>
            </c:numRef>
          </c:val>
        </c:ser>
        <c:ser>
          <c:idx val="8"/>
          <c:order val="8"/>
          <c:tx>
            <c:strRef>
              <c:f>Todos!$A$35</c:f>
              <c:strCache>
                <c:ptCount val="1"/>
                <c:pt idx="0">
                  <c:v>E - INDUSTRIAS MANUFACTURERAS METALICAS</c:v>
                </c:pt>
              </c:strCache>
            </c:strRef>
          </c:tx>
          <c:invertIfNegative val="0"/>
          <c:cat>
            <c:numRef>
              <c:f>Todos!$B$26:$K$26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Todos!$B$35:$K$35</c:f>
              <c:numCache>
                <c:formatCode>_-* #,##0_-;\-* #,##0_-;_-* "-"??_-;_-@_-</c:formatCode>
                <c:ptCount val="10"/>
                <c:pt idx="0">
                  <c:v>22318</c:v>
                </c:pt>
                <c:pt idx="1">
                  <c:v>24793</c:v>
                </c:pt>
                <c:pt idx="2">
                  <c:v>27364</c:v>
                </c:pt>
                <c:pt idx="3">
                  <c:v>28964</c:v>
                </c:pt>
                <c:pt idx="4">
                  <c:v>29966</c:v>
                </c:pt>
                <c:pt idx="5">
                  <c:v>31372</c:v>
                </c:pt>
                <c:pt idx="6">
                  <c:v>32930</c:v>
                </c:pt>
                <c:pt idx="7">
                  <c:v>35271</c:v>
                </c:pt>
                <c:pt idx="8">
                  <c:v>36742</c:v>
                </c:pt>
                <c:pt idx="9">
                  <c:v>38241</c:v>
                </c:pt>
              </c:numCache>
            </c:numRef>
          </c:val>
        </c:ser>
        <c:ser>
          <c:idx val="9"/>
          <c:order val="9"/>
          <c:tx>
            <c:strRef>
              <c:f>Todos!$A$36</c:f>
              <c:strCache>
                <c:ptCount val="1"/>
                <c:pt idx="0">
                  <c:v>P - OTRAS ACTIVIDADES DE SERVICIOS COMUNITARIAS, SOCIALES Y PERSONALES</c:v>
                </c:pt>
              </c:strCache>
            </c:strRef>
          </c:tx>
          <c:invertIfNegative val="0"/>
          <c:cat>
            <c:numRef>
              <c:f>Todos!$B$26:$K$26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Todos!$B$36:$K$36</c:f>
              <c:numCache>
                <c:formatCode>_-* #,##0_-;\-* #,##0_-;_-* "-"??_-;_-@_-</c:formatCode>
                <c:ptCount val="10"/>
                <c:pt idx="0">
                  <c:v>49640</c:v>
                </c:pt>
                <c:pt idx="1">
                  <c:v>45076</c:v>
                </c:pt>
                <c:pt idx="2">
                  <c:v>34453</c:v>
                </c:pt>
                <c:pt idx="3">
                  <c:v>33379</c:v>
                </c:pt>
                <c:pt idx="4">
                  <c:v>33416</c:v>
                </c:pt>
                <c:pt idx="5">
                  <c:v>32982</c:v>
                </c:pt>
                <c:pt idx="6">
                  <c:v>33105</c:v>
                </c:pt>
                <c:pt idx="7">
                  <c:v>30512</c:v>
                </c:pt>
                <c:pt idx="8">
                  <c:v>29806</c:v>
                </c:pt>
                <c:pt idx="9">
                  <c:v>29845</c:v>
                </c:pt>
              </c:numCache>
            </c:numRef>
          </c:val>
        </c:ser>
        <c:ser>
          <c:idx val="10"/>
          <c:order val="10"/>
          <c:tx>
            <c:strRef>
              <c:f>Todos!$A$37</c:f>
              <c:strCache>
                <c:ptCount val="1"/>
                <c:pt idx="0">
                  <c:v>O - SERVICIOS SOCIALES Y DE SALUD</c:v>
                </c:pt>
              </c:strCache>
            </c:strRef>
          </c:tx>
          <c:invertIfNegative val="0"/>
          <c:cat>
            <c:numRef>
              <c:f>Todos!$B$26:$K$26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Todos!$B$37:$K$37</c:f>
              <c:numCache>
                <c:formatCode>_-* #,##0_-;\-* #,##0_-;_-* "-"??_-;_-@_-</c:formatCode>
                <c:ptCount val="10"/>
                <c:pt idx="0">
                  <c:v>15395</c:v>
                </c:pt>
                <c:pt idx="1">
                  <c:v>15500</c:v>
                </c:pt>
                <c:pt idx="2">
                  <c:v>15703</c:v>
                </c:pt>
                <c:pt idx="3">
                  <c:v>16362</c:v>
                </c:pt>
                <c:pt idx="4">
                  <c:v>17113</c:v>
                </c:pt>
                <c:pt idx="5">
                  <c:v>17905</c:v>
                </c:pt>
                <c:pt idx="6">
                  <c:v>18930</c:v>
                </c:pt>
                <c:pt idx="7">
                  <c:v>18777</c:v>
                </c:pt>
                <c:pt idx="8">
                  <c:v>19746</c:v>
                </c:pt>
                <c:pt idx="9">
                  <c:v>20633</c:v>
                </c:pt>
              </c:numCache>
            </c:numRef>
          </c:val>
        </c:ser>
        <c:ser>
          <c:idx val="11"/>
          <c:order val="11"/>
          <c:tx>
            <c:strRef>
              <c:f>Todos!$A$38</c:f>
              <c:strCache>
                <c:ptCount val="1"/>
                <c:pt idx="0">
                  <c:v>N - ENSEÑANZA</c:v>
                </c:pt>
              </c:strCache>
            </c:strRef>
          </c:tx>
          <c:invertIfNegative val="0"/>
          <c:cat>
            <c:numRef>
              <c:f>Todos!$B$26:$K$26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Todos!$B$38:$K$38</c:f>
              <c:numCache>
                <c:formatCode>_-* #,##0_-;\-* #,##0_-;_-* "-"??_-;_-@_-</c:formatCode>
                <c:ptCount val="10"/>
                <c:pt idx="0">
                  <c:v>8075</c:v>
                </c:pt>
                <c:pt idx="1">
                  <c:v>8274</c:v>
                </c:pt>
                <c:pt idx="2">
                  <c:v>8432</c:v>
                </c:pt>
                <c:pt idx="3">
                  <c:v>8588</c:v>
                </c:pt>
                <c:pt idx="4">
                  <c:v>8876</c:v>
                </c:pt>
                <c:pt idx="5">
                  <c:v>9207</c:v>
                </c:pt>
                <c:pt idx="6">
                  <c:v>9977</c:v>
                </c:pt>
                <c:pt idx="7">
                  <c:v>10400</c:v>
                </c:pt>
                <c:pt idx="8">
                  <c:v>10549</c:v>
                </c:pt>
                <c:pt idx="9">
                  <c:v>10646</c:v>
                </c:pt>
              </c:numCache>
            </c:numRef>
          </c:val>
        </c:ser>
        <c:ser>
          <c:idx val="12"/>
          <c:order val="12"/>
          <c:tx>
            <c:strRef>
              <c:f>Todos!$A$39</c:f>
              <c:strCache>
                <c:ptCount val="1"/>
                <c:pt idx="0">
                  <c:v>C - EXPLOTACION DE MINAS Y CANTERAS</c:v>
                </c:pt>
              </c:strCache>
            </c:strRef>
          </c:tx>
          <c:invertIfNegative val="0"/>
          <c:cat>
            <c:numRef>
              <c:f>Todos!$B$26:$K$26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Todos!$B$39:$K$39</c:f>
              <c:numCache>
                <c:formatCode>_-* #,##0_-;\-* #,##0_-;_-* "-"??_-;_-@_-</c:formatCode>
                <c:ptCount val="10"/>
                <c:pt idx="0">
                  <c:v>3561</c:v>
                </c:pt>
                <c:pt idx="1">
                  <c:v>4533</c:v>
                </c:pt>
                <c:pt idx="2">
                  <c:v>5459</c:v>
                </c:pt>
                <c:pt idx="3">
                  <c:v>5732</c:v>
                </c:pt>
                <c:pt idx="4">
                  <c:v>5555</c:v>
                </c:pt>
                <c:pt idx="5">
                  <c:v>5788</c:v>
                </c:pt>
                <c:pt idx="6">
                  <c:v>5842</c:v>
                </c:pt>
                <c:pt idx="7">
                  <c:v>6025</c:v>
                </c:pt>
                <c:pt idx="8">
                  <c:v>6030</c:v>
                </c:pt>
                <c:pt idx="9">
                  <c:v>6092</c:v>
                </c:pt>
              </c:numCache>
            </c:numRef>
          </c:val>
        </c:ser>
        <c:ser>
          <c:idx val="13"/>
          <c:order val="13"/>
          <c:tx>
            <c:strRef>
              <c:f>Todos!$A$40</c:f>
              <c:strCache>
                <c:ptCount val="1"/>
                <c:pt idx="0">
                  <c:v>B - PESCA</c:v>
                </c:pt>
              </c:strCache>
            </c:strRef>
          </c:tx>
          <c:invertIfNegative val="0"/>
          <c:cat>
            <c:numRef>
              <c:f>Todos!$B$26:$K$26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Todos!$B$40:$K$40</c:f>
              <c:numCache>
                <c:formatCode>_-* #,##0_-;\-* #,##0_-;_-* "-"??_-;_-@_-</c:formatCode>
                <c:ptCount val="10"/>
                <c:pt idx="0">
                  <c:v>5185</c:v>
                </c:pt>
                <c:pt idx="1">
                  <c:v>5209</c:v>
                </c:pt>
                <c:pt idx="2">
                  <c:v>5336</c:v>
                </c:pt>
                <c:pt idx="3">
                  <c:v>5299</c:v>
                </c:pt>
                <c:pt idx="4">
                  <c:v>5239</c:v>
                </c:pt>
                <c:pt idx="5">
                  <c:v>5109</c:v>
                </c:pt>
                <c:pt idx="6">
                  <c:v>5156</c:v>
                </c:pt>
                <c:pt idx="7">
                  <c:v>5217</c:v>
                </c:pt>
                <c:pt idx="8">
                  <c:v>5208</c:v>
                </c:pt>
                <c:pt idx="9">
                  <c:v>5190</c:v>
                </c:pt>
              </c:numCache>
            </c:numRef>
          </c:val>
        </c:ser>
        <c:ser>
          <c:idx val="14"/>
          <c:order val="14"/>
          <c:tx>
            <c:strRef>
              <c:f>Todos!$A$41</c:f>
              <c:strCache>
                <c:ptCount val="1"/>
                <c:pt idx="0">
                  <c:v>F - SUMINISTRO DE ELECTRICIDAD, GAS Y AGUA</c:v>
                </c:pt>
              </c:strCache>
            </c:strRef>
          </c:tx>
          <c:invertIfNegative val="0"/>
          <c:cat>
            <c:numRef>
              <c:f>Todos!$B$26:$K$26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Todos!$B$41:$K$41</c:f>
              <c:numCache>
                <c:formatCode>_-* #,##0_-;\-* #,##0_-;_-* "-"??_-;_-@_-</c:formatCode>
                <c:ptCount val="10"/>
                <c:pt idx="0">
                  <c:v>2751</c:v>
                </c:pt>
                <c:pt idx="1">
                  <c:v>2796</c:v>
                </c:pt>
                <c:pt idx="2">
                  <c:v>2868</c:v>
                </c:pt>
                <c:pt idx="3">
                  <c:v>2947</c:v>
                </c:pt>
                <c:pt idx="4">
                  <c:v>3008</c:v>
                </c:pt>
                <c:pt idx="5">
                  <c:v>3052</c:v>
                </c:pt>
                <c:pt idx="6">
                  <c:v>3147</c:v>
                </c:pt>
                <c:pt idx="7">
                  <c:v>3428</c:v>
                </c:pt>
                <c:pt idx="8">
                  <c:v>3627</c:v>
                </c:pt>
                <c:pt idx="9">
                  <c:v>3856</c:v>
                </c:pt>
              </c:numCache>
            </c:numRef>
          </c:val>
        </c:ser>
        <c:ser>
          <c:idx val="15"/>
          <c:order val="15"/>
          <c:tx>
            <c:strRef>
              <c:f>Todos!$A$42</c:f>
              <c:strCache>
                <c:ptCount val="1"/>
                <c:pt idx="0">
                  <c:v>SIN INFORMACION</c:v>
                </c:pt>
              </c:strCache>
            </c:strRef>
          </c:tx>
          <c:invertIfNegative val="0"/>
          <c:cat>
            <c:numRef>
              <c:f>Todos!$B$26:$K$26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Todos!$B$42:$K$42</c:f>
              <c:numCache>
                <c:formatCode>_-* #,##0_-;\-* #,##0_-;_-* "-"??_-;_-@_-</c:formatCode>
                <c:ptCount val="10"/>
                <c:pt idx="0">
                  <c:v>3165</c:v>
                </c:pt>
                <c:pt idx="1">
                  <c:v>1860</c:v>
                </c:pt>
                <c:pt idx="2">
                  <c:v>1405</c:v>
                </c:pt>
                <c:pt idx="3">
                  <c:v>1215</c:v>
                </c:pt>
                <c:pt idx="4">
                  <c:v>1570</c:v>
                </c:pt>
                <c:pt idx="5">
                  <c:v>1994</c:v>
                </c:pt>
                <c:pt idx="6">
                  <c:v>2269</c:v>
                </c:pt>
                <c:pt idx="7">
                  <c:v>2434</c:v>
                </c:pt>
                <c:pt idx="8">
                  <c:v>2386</c:v>
                </c:pt>
                <c:pt idx="9">
                  <c:v>2640</c:v>
                </c:pt>
              </c:numCache>
            </c:numRef>
          </c:val>
        </c:ser>
        <c:ser>
          <c:idx val="16"/>
          <c:order val="16"/>
          <c:tx>
            <c:strRef>
              <c:f>Todos!$A$43</c:f>
              <c:strCache>
                <c:ptCount val="1"/>
                <c:pt idx="0">
                  <c:v>Q - CONSEJO DE ADMINISTRACION DE EDIFICIOS Y CONDOMINIOS</c:v>
                </c:pt>
              </c:strCache>
            </c:strRef>
          </c:tx>
          <c:invertIfNegative val="0"/>
          <c:cat>
            <c:numRef>
              <c:f>Todos!$B$26:$K$26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Todos!$B$43:$K$43</c:f>
              <c:numCache>
                <c:formatCode>_-* #,##0_-;\-* #,##0_-;_-* "-"??_-;_-@_-</c:formatCode>
                <c:ptCount val="10"/>
                <c:pt idx="0">
                  <c:v>235</c:v>
                </c:pt>
                <c:pt idx="1">
                  <c:v>308</c:v>
                </c:pt>
                <c:pt idx="2">
                  <c:v>329</c:v>
                </c:pt>
                <c:pt idx="3">
                  <c:v>428</c:v>
                </c:pt>
                <c:pt idx="4">
                  <c:v>496</c:v>
                </c:pt>
                <c:pt idx="5">
                  <c:v>543</c:v>
                </c:pt>
                <c:pt idx="6">
                  <c:v>582</c:v>
                </c:pt>
                <c:pt idx="7">
                  <c:v>702</c:v>
                </c:pt>
                <c:pt idx="8">
                  <c:v>738</c:v>
                </c:pt>
                <c:pt idx="9">
                  <c:v>789</c:v>
                </c:pt>
              </c:numCache>
            </c:numRef>
          </c:val>
        </c:ser>
        <c:ser>
          <c:idx val="17"/>
          <c:order val="17"/>
          <c:tx>
            <c:strRef>
              <c:f>Todos!$A$44</c:f>
              <c:strCache>
                <c:ptCount val="1"/>
                <c:pt idx="0">
                  <c:v>M - ADM. PUBLICA Y DEFENSA, PLANES DE SEG. SOCIAL AFILIACION OBLIGATORIA</c:v>
                </c:pt>
              </c:strCache>
            </c:strRef>
          </c:tx>
          <c:invertIfNegative val="0"/>
          <c:cat>
            <c:numRef>
              <c:f>Todos!$B$26:$K$26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Todos!$B$44:$K$44</c:f>
              <c:numCache>
                <c:formatCode>_-* #,##0_-;\-* #,##0_-;_-* "-"??_-;_-@_-</c:formatCode>
                <c:ptCount val="10"/>
                <c:pt idx="0">
                  <c:v>556</c:v>
                </c:pt>
                <c:pt idx="1">
                  <c:v>557</c:v>
                </c:pt>
                <c:pt idx="2">
                  <c:v>529</c:v>
                </c:pt>
                <c:pt idx="3">
                  <c:v>534</c:v>
                </c:pt>
                <c:pt idx="4">
                  <c:v>521</c:v>
                </c:pt>
                <c:pt idx="5">
                  <c:v>534</c:v>
                </c:pt>
                <c:pt idx="6">
                  <c:v>533</c:v>
                </c:pt>
                <c:pt idx="7">
                  <c:v>524</c:v>
                </c:pt>
                <c:pt idx="8">
                  <c:v>499</c:v>
                </c:pt>
                <c:pt idx="9">
                  <c:v>504</c:v>
                </c:pt>
              </c:numCache>
            </c:numRef>
          </c:val>
        </c:ser>
        <c:ser>
          <c:idx val="18"/>
          <c:order val="18"/>
          <c:tx>
            <c:strRef>
              <c:f>Todos!$A$45</c:f>
              <c:strCache>
                <c:ptCount val="1"/>
                <c:pt idx="0">
                  <c:v>R - ORGANIZACIONES Y ORGANOS EXTRATERRITORIALES</c:v>
                </c:pt>
              </c:strCache>
            </c:strRef>
          </c:tx>
          <c:invertIfNegative val="0"/>
          <c:cat>
            <c:numRef>
              <c:f>Todos!$B$26:$K$26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Todos!$B$45:$K$45</c:f>
              <c:numCache>
                <c:formatCode>_-* #,##0_-;\-* #,##0_-;_-* "-"??_-;_-@_-</c:formatCode>
                <c:ptCount val="10"/>
                <c:pt idx="0">
                  <c:v>53</c:v>
                </c:pt>
                <c:pt idx="1">
                  <c:v>46</c:v>
                </c:pt>
                <c:pt idx="2">
                  <c:v>49</c:v>
                </c:pt>
                <c:pt idx="3">
                  <c:v>34</c:v>
                </c:pt>
                <c:pt idx="4">
                  <c:v>36</c:v>
                </c:pt>
                <c:pt idx="5">
                  <c:v>31</c:v>
                </c:pt>
                <c:pt idx="6">
                  <c:v>33</c:v>
                </c:pt>
                <c:pt idx="7">
                  <c:v>30</c:v>
                </c:pt>
                <c:pt idx="8">
                  <c:v>30</c:v>
                </c:pt>
                <c:pt idx="9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8486144"/>
        <c:axId val="98487680"/>
      </c:barChart>
      <c:catAx>
        <c:axId val="98486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8487680"/>
        <c:crosses val="autoZero"/>
        <c:auto val="1"/>
        <c:lblAlgn val="ctr"/>
        <c:lblOffset val="100"/>
        <c:noMultiLvlLbl val="0"/>
      </c:catAx>
      <c:valAx>
        <c:axId val="98487680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out"/>
        <c:minorTickMark val="none"/>
        <c:tickLblPos val="nextTo"/>
        <c:crossAx val="98486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162304994785525"/>
          <c:y val="4.2891361573581102E-2"/>
          <c:w val="0.34166666666666667"/>
          <c:h val="0.82166564600823533"/>
        </c:manualLayout>
      </c:layout>
      <c:overlay val="0"/>
      <c:txPr>
        <a:bodyPr/>
        <a:lstStyle/>
        <a:p>
          <a:pPr>
            <a:defRPr sz="600"/>
          </a:pPr>
          <a:endParaRPr lang="es-C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Todos!$A$50</c:f>
              <c:strCache>
                <c:ptCount val="1"/>
                <c:pt idx="0">
                  <c:v>B - PESCA</c:v>
                </c:pt>
              </c:strCache>
            </c:strRef>
          </c:tx>
          <c:invertIfNegative val="0"/>
          <c:cat>
            <c:numRef>
              <c:f>Todos!$B$49:$K$49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Todos!$B$50:$K$50</c:f>
              <c:numCache>
                <c:formatCode>0.00%</c:formatCode>
                <c:ptCount val="10"/>
                <c:pt idx="0">
                  <c:v>0.11128254580520733</c:v>
                </c:pt>
                <c:pt idx="1">
                  <c:v>0.12612785563447879</c:v>
                </c:pt>
                <c:pt idx="2">
                  <c:v>0.13099700149925037</c:v>
                </c:pt>
                <c:pt idx="3">
                  <c:v>0.13606340819022458</c:v>
                </c:pt>
                <c:pt idx="4">
                  <c:v>0.13170452376407712</c:v>
                </c:pt>
                <c:pt idx="5">
                  <c:v>0.13231552162849872</c:v>
                </c:pt>
                <c:pt idx="6">
                  <c:v>0.12936384794414274</c:v>
                </c:pt>
                <c:pt idx="7">
                  <c:v>0.12708453133985048</c:v>
                </c:pt>
                <c:pt idx="8">
                  <c:v>0.12788018433179724</c:v>
                </c:pt>
                <c:pt idx="9">
                  <c:v>0.12928709055876686</c:v>
                </c:pt>
              </c:numCache>
            </c:numRef>
          </c:val>
        </c:ser>
        <c:ser>
          <c:idx val="1"/>
          <c:order val="1"/>
          <c:tx>
            <c:strRef>
              <c:f>Todos!$A$51</c:f>
              <c:strCache>
                <c:ptCount val="1"/>
                <c:pt idx="0">
                  <c:v>R - ORGANIZACIONES Y ORGANOS EXTRATERRITORIALES</c:v>
                </c:pt>
              </c:strCache>
            </c:strRef>
          </c:tx>
          <c:invertIfNegative val="0"/>
          <c:cat>
            <c:numRef>
              <c:f>Todos!$B$49:$K$49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Todos!$B$51:$K$51</c:f>
              <c:numCache>
                <c:formatCode>0.00%</c:formatCode>
                <c:ptCount val="10"/>
                <c:pt idx="0">
                  <c:v>1.8867924528301886E-2</c:v>
                </c:pt>
                <c:pt idx="1">
                  <c:v>2.1739130434782608E-2</c:v>
                </c:pt>
                <c:pt idx="2">
                  <c:v>2.0408163265306121E-2</c:v>
                </c:pt>
                <c:pt idx="3">
                  <c:v>2.9411764705882353E-2</c:v>
                </c:pt>
                <c:pt idx="4">
                  <c:v>2.7777777777777776E-2</c:v>
                </c:pt>
                <c:pt idx="5">
                  <c:v>3.2258064516129031E-2</c:v>
                </c:pt>
                <c:pt idx="6">
                  <c:v>3.0303030303030304E-2</c:v>
                </c:pt>
                <c:pt idx="7">
                  <c:v>3.3333333333333333E-2</c:v>
                </c:pt>
                <c:pt idx="8">
                  <c:v>6.6666666666666666E-2</c:v>
                </c:pt>
                <c:pt idx="9">
                  <c:v>6.8965517241379309E-2</c:v>
                </c:pt>
              </c:numCache>
            </c:numRef>
          </c:val>
        </c:ser>
        <c:ser>
          <c:idx val="2"/>
          <c:order val="2"/>
          <c:tx>
            <c:strRef>
              <c:f>Todos!$A$52</c:f>
              <c:strCache>
                <c:ptCount val="1"/>
                <c:pt idx="0">
                  <c:v>M - ADM. PUBLICA Y DEFENSA, PLANES DE SEG. SOCIAL AFILIACION OBLIGATORIA</c:v>
                </c:pt>
              </c:strCache>
            </c:strRef>
          </c:tx>
          <c:invertIfNegative val="0"/>
          <c:cat>
            <c:numRef>
              <c:f>Todos!$B$49:$K$49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Todos!$B$52:$K$52</c:f>
              <c:numCache>
                <c:formatCode>0.00%</c:formatCode>
                <c:ptCount val="10"/>
                <c:pt idx="0">
                  <c:v>3.237410071942446E-2</c:v>
                </c:pt>
                <c:pt idx="1">
                  <c:v>3.052064631956912E-2</c:v>
                </c:pt>
                <c:pt idx="2">
                  <c:v>3.2136105860113423E-2</c:v>
                </c:pt>
                <c:pt idx="3">
                  <c:v>2.9962546816479401E-2</c:v>
                </c:pt>
                <c:pt idx="4">
                  <c:v>3.0710172744721688E-2</c:v>
                </c:pt>
                <c:pt idx="5">
                  <c:v>2.8089887640449437E-2</c:v>
                </c:pt>
                <c:pt idx="6">
                  <c:v>3.1894934333958722E-2</c:v>
                </c:pt>
                <c:pt idx="7">
                  <c:v>3.2442748091603052E-2</c:v>
                </c:pt>
                <c:pt idx="8">
                  <c:v>3.406813627254509E-2</c:v>
                </c:pt>
                <c:pt idx="9">
                  <c:v>3.1746031746031744E-2</c:v>
                </c:pt>
              </c:numCache>
            </c:numRef>
          </c:val>
        </c:ser>
        <c:ser>
          <c:idx val="3"/>
          <c:order val="3"/>
          <c:tx>
            <c:strRef>
              <c:f>Todos!$A$53</c:f>
              <c:strCache>
                <c:ptCount val="1"/>
                <c:pt idx="0">
                  <c:v>I - HOTELES Y RESTAURANTES</c:v>
                </c:pt>
              </c:strCache>
            </c:strRef>
          </c:tx>
          <c:invertIfNegative val="0"/>
          <c:cat>
            <c:numRef>
              <c:f>Todos!$B$49:$K$49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Todos!$B$53:$K$53</c:f>
              <c:numCache>
                <c:formatCode>0.00%</c:formatCode>
                <c:ptCount val="10"/>
                <c:pt idx="0">
                  <c:v>1.9725203443802335E-2</c:v>
                </c:pt>
                <c:pt idx="1">
                  <c:v>2.0637684468929295E-2</c:v>
                </c:pt>
                <c:pt idx="2">
                  <c:v>2.0416452302943328E-2</c:v>
                </c:pt>
                <c:pt idx="3">
                  <c:v>1.9967070015419596E-2</c:v>
                </c:pt>
                <c:pt idx="4">
                  <c:v>2.0302017638634137E-2</c:v>
                </c:pt>
                <c:pt idx="5">
                  <c:v>1.9835841313269494E-2</c:v>
                </c:pt>
                <c:pt idx="6">
                  <c:v>1.8390858317949198E-2</c:v>
                </c:pt>
                <c:pt idx="7">
                  <c:v>1.754425578034682E-2</c:v>
                </c:pt>
                <c:pt idx="8">
                  <c:v>1.7196904557179708E-2</c:v>
                </c:pt>
                <c:pt idx="9">
                  <c:v>1.6777230032661839E-2</c:v>
                </c:pt>
              </c:numCache>
            </c:numRef>
          </c:val>
        </c:ser>
        <c:ser>
          <c:idx val="4"/>
          <c:order val="4"/>
          <c:tx>
            <c:strRef>
              <c:f>Todos!$A$54</c:f>
              <c:strCache>
                <c:ptCount val="1"/>
                <c:pt idx="0">
                  <c:v>J - TRANSPORTE, ALMACENAMIENTO Y COMUNICACIONES</c:v>
                </c:pt>
              </c:strCache>
            </c:strRef>
          </c:tx>
          <c:invertIfNegative val="0"/>
          <c:cat>
            <c:numRef>
              <c:f>Todos!$B$49:$K$49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Todos!$B$54:$K$54</c:f>
              <c:numCache>
                <c:formatCode>0.00%</c:formatCode>
                <c:ptCount val="10"/>
                <c:pt idx="0">
                  <c:v>1.5382906647414894E-2</c:v>
                </c:pt>
                <c:pt idx="1">
                  <c:v>1.5132781127244477E-2</c:v>
                </c:pt>
                <c:pt idx="2">
                  <c:v>1.5479515828677839E-2</c:v>
                </c:pt>
                <c:pt idx="3">
                  <c:v>1.6000250166777853E-2</c:v>
                </c:pt>
                <c:pt idx="4">
                  <c:v>1.6419808891084738E-2</c:v>
                </c:pt>
                <c:pt idx="5">
                  <c:v>1.5771654773686129E-2</c:v>
                </c:pt>
                <c:pt idx="6">
                  <c:v>1.5337235626440415E-2</c:v>
                </c:pt>
                <c:pt idx="7">
                  <c:v>1.5008819924058959E-2</c:v>
                </c:pt>
                <c:pt idx="8">
                  <c:v>1.4998103352688863E-2</c:v>
                </c:pt>
                <c:pt idx="9">
                  <c:v>1.5054931442891309E-2</c:v>
                </c:pt>
              </c:numCache>
            </c:numRef>
          </c:val>
        </c:ser>
        <c:ser>
          <c:idx val="5"/>
          <c:order val="5"/>
          <c:tx>
            <c:strRef>
              <c:f>Todos!$A$55</c:f>
              <c:strCache>
                <c:ptCount val="1"/>
                <c:pt idx="0">
                  <c:v>G - CONSTRUCCION</c:v>
                </c:pt>
              </c:strCache>
            </c:strRef>
          </c:tx>
          <c:invertIfNegative val="0"/>
          <c:cat>
            <c:numRef>
              <c:f>Todos!$B$49:$K$49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Todos!$B$55:$K$55</c:f>
              <c:numCache>
                <c:formatCode>0.00%</c:formatCode>
                <c:ptCount val="10"/>
                <c:pt idx="0">
                  <c:v>1.4020097478789337E-2</c:v>
                </c:pt>
                <c:pt idx="1">
                  <c:v>1.4015900862229853E-2</c:v>
                </c:pt>
                <c:pt idx="2">
                  <c:v>1.4767266477252797E-2</c:v>
                </c:pt>
                <c:pt idx="3">
                  <c:v>1.4934419881130773E-2</c:v>
                </c:pt>
                <c:pt idx="4">
                  <c:v>1.5362070668818124E-2</c:v>
                </c:pt>
                <c:pt idx="5">
                  <c:v>1.5435902297216166E-2</c:v>
                </c:pt>
                <c:pt idx="6">
                  <c:v>1.5346747527468453E-2</c:v>
                </c:pt>
                <c:pt idx="7">
                  <c:v>1.5025540702097597E-2</c:v>
                </c:pt>
                <c:pt idx="8">
                  <c:v>1.4896364775531601E-2</c:v>
                </c:pt>
                <c:pt idx="9">
                  <c:v>1.5043796860214009E-2</c:v>
                </c:pt>
              </c:numCache>
            </c:numRef>
          </c:val>
        </c:ser>
        <c:ser>
          <c:idx val="6"/>
          <c:order val="6"/>
          <c:tx>
            <c:strRef>
              <c:f>Todos!$A$56</c:f>
              <c:strCache>
                <c:ptCount val="1"/>
                <c:pt idx="0">
                  <c:v>C - EXPLOTACION DE MINAS Y CANTERAS</c:v>
                </c:pt>
              </c:strCache>
            </c:strRef>
          </c:tx>
          <c:invertIfNegative val="0"/>
          <c:cat>
            <c:numRef>
              <c:f>Todos!$B$49:$K$49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Todos!$B$56:$K$56</c:f>
              <c:numCache>
                <c:formatCode>0.00%</c:formatCode>
                <c:ptCount val="10"/>
                <c:pt idx="0">
                  <c:v>5.6163998876720021E-3</c:v>
                </c:pt>
                <c:pt idx="1">
                  <c:v>4.8532980366203394E-3</c:v>
                </c:pt>
                <c:pt idx="2">
                  <c:v>5.8618794651034986E-3</c:v>
                </c:pt>
                <c:pt idx="3">
                  <c:v>6.2805303558967204E-3</c:v>
                </c:pt>
                <c:pt idx="4">
                  <c:v>7.3807380738073807E-3</c:v>
                </c:pt>
                <c:pt idx="5">
                  <c:v>7.9474775397373881E-3</c:v>
                </c:pt>
                <c:pt idx="6">
                  <c:v>9.0722355357754202E-3</c:v>
                </c:pt>
                <c:pt idx="7">
                  <c:v>1.1618257261410789E-2</c:v>
                </c:pt>
                <c:pt idx="8">
                  <c:v>1.2271973466003316E-2</c:v>
                </c:pt>
                <c:pt idx="9">
                  <c:v>1.3788575180564675E-2</c:v>
                </c:pt>
              </c:numCache>
            </c:numRef>
          </c:val>
        </c:ser>
        <c:ser>
          <c:idx val="7"/>
          <c:order val="7"/>
          <c:tx>
            <c:strRef>
              <c:f>Todos!$A$57</c:f>
              <c:strCache>
                <c:ptCount val="1"/>
                <c:pt idx="0">
                  <c:v>D - INDUSTRIAS MANUFACTURERAS NO METALICAS</c:v>
                </c:pt>
              </c:strCache>
            </c:strRef>
          </c:tx>
          <c:invertIfNegative val="0"/>
          <c:cat>
            <c:numRef>
              <c:f>Todos!$B$49:$K$49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Todos!$B$57:$K$57</c:f>
              <c:numCache>
                <c:formatCode>0.00%</c:formatCode>
                <c:ptCount val="10"/>
                <c:pt idx="0">
                  <c:v>1.0941243300649559E-2</c:v>
                </c:pt>
                <c:pt idx="1">
                  <c:v>1.1289501688798408E-2</c:v>
                </c:pt>
                <c:pt idx="2">
                  <c:v>1.1238183380709988E-2</c:v>
                </c:pt>
                <c:pt idx="3">
                  <c:v>1.097013803911466E-2</c:v>
                </c:pt>
                <c:pt idx="4">
                  <c:v>1.1286307053941909E-2</c:v>
                </c:pt>
                <c:pt idx="5">
                  <c:v>1.1386578373576678E-2</c:v>
                </c:pt>
                <c:pt idx="6">
                  <c:v>1.1639241987054511E-2</c:v>
                </c:pt>
                <c:pt idx="7">
                  <c:v>1.2135787623716586E-2</c:v>
                </c:pt>
                <c:pt idx="8">
                  <c:v>1.2084969653695109E-2</c:v>
                </c:pt>
                <c:pt idx="9">
                  <c:v>1.2081463583016915E-2</c:v>
                </c:pt>
              </c:numCache>
            </c:numRef>
          </c:val>
        </c:ser>
        <c:ser>
          <c:idx val="8"/>
          <c:order val="8"/>
          <c:tx>
            <c:strRef>
              <c:f>Todos!$A$58</c:f>
              <c:strCache>
                <c:ptCount val="1"/>
                <c:pt idx="0">
                  <c:v>O - SERVICIOS SOCIALES Y DE SALUD</c:v>
                </c:pt>
              </c:strCache>
            </c:strRef>
          </c:tx>
          <c:invertIfNegative val="0"/>
          <c:cat>
            <c:numRef>
              <c:f>Todos!$B$49:$K$49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Todos!$B$58:$K$58</c:f>
              <c:numCache>
                <c:formatCode>0.00%</c:formatCode>
                <c:ptCount val="10"/>
                <c:pt idx="0">
                  <c:v>1.1562195518025334E-2</c:v>
                </c:pt>
                <c:pt idx="1">
                  <c:v>1.2580645161290323E-2</c:v>
                </c:pt>
                <c:pt idx="2">
                  <c:v>1.1144367318346813E-2</c:v>
                </c:pt>
                <c:pt idx="3">
                  <c:v>1.0817748441510818E-2</c:v>
                </c:pt>
                <c:pt idx="4">
                  <c:v>1.0459884298486532E-2</c:v>
                </c:pt>
                <c:pt idx="5">
                  <c:v>1.0444010053057805E-2</c:v>
                </c:pt>
                <c:pt idx="6">
                  <c:v>1.1251980982567354E-2</c:v>
                </c:pt>
                <c:pt idx="7">
                  <c:v>1.1290408478457688E-2</c:v>
                </c:pt>
                <c:pt idx="8">
                  <c:v>1.0533778993213816E-2</c:v>
                </c:pt>
                <c:pt idx="9">
                  <c:v>1.0371734599912761E-2</c:v>
                </c:pt>
              </c:numCache>
            </c:numRef>
          </c:val>
        </c:ser>
        <c:ser>
          <c:idx val="9"/>
          <c:order val="9"/>
          <c:tx>
            <c:strRef>
              <c:f>Todos!$A$59</c:f>
              <c:strCache>
                <c:ptCount val="1"/>
                <c:pt idx="0">
                  <c:v>P - OTRAS ACTIVIDADES DE SERVICIOS COMUNITARIAS, SOCIALES Y PERSONALES</c:v>
                </c:pt>
              </c:strCache>
            </c:strRef>
          </c:tx>
          <c:invertIfNegative val="0"/>
          <c:cat>
            <c:numRef>
              <c:f>Todos!$B$49:$K$49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Todos!$B$59:$K$59</c:f>
              <c:numCache>
                <c:formatCode>0.00%</c:formatCode>
                <c:ptCount val="10"/>
                <c:pt idx="0">
                  <c:v>1.1784850926672039E-2</c:v>
                </c:pt>
                <c:pt idx="1">
                  <c:v>1.193539799449818E-2</c:v>
                </c:pt>
                <c:pt idx="2">
                  <c:v>1.2248570516355615E-2</c:v>
                </c:pt>
                <c:pt idx="3">
                  <c:v>1.1893705623296084E-2</c:v>
                </c:pt>
                <c:pt idx="4">
                  <c:v>1.1431649509217141E-2</c:v>
                </c:pt>
                <c:pt idx="5">
                  <c:v>1.1733672912497725E-2</c:v>
                </c:pt>
                <c:pt idx="6">
                  <c:v>1.1569249358103006E-2</c:v>
                </c:pt>
                <c:pt idx="7">
                  <c:v>9.2750393287886739E-3</c:v>
                </c:pt>
                <c:pt idx="8">
                  <c:v>9.662484063611353E-3</c:v>
                </c:pt>
                <c:pt idx="9">
                  <c:v>1.0319986597420004E-2</c:v>
                </c:pt>
              </c:numCache>
            </c:numRef>
          </c:val>
        </c:ser>
        <c:ser>
          <c:idx val="10"/>
          <c:order val="10"/>
          <c:tx>
            <c:strRef>
              <c:f>Todos!$A$60</c:f>
              <c:strCache>
                <c:ptCount val="1"/>
                <c:pt idx="0">
                  <c:v>H - COMERCIO AL POR MAYOR Y MENOR, REP. VEH.AUTOMOTORES/ENSERES DOMESTICOS</c:v>
                </c:pt>
              </c:strCache>
            </c:strRef>
          </c:tx>
          <c:invertIfNegative val="0"/>
          <c:cat>
            <c:numRef>
              <c:f>Todos!$B$49:$K$49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Todos!$B$60:$K$60</c:f>
              <c:numCache>
                <c:formatCode>0.00%</c:formatCode>
                <c:ptCount val="10"/>
                <c:pt idx="0">
                  <c:v>1.0742698795796141E-2</c:v>
                </c:pt>
                <c:pt idx="1">
                  <c:v>1.055294294219176E-2</c:v>
                </c:pt>
                <c:pt idx="2">
                  <c:v>1.0572376994170596E-2</c:v>
                </c:pt>
                <c:pt idx="3">
                  <c:v>1.0373770174579274E-2</c:v>
                </c:pt>
                <c:pt idx="4">
                  <c:v>1.0268171982085702E-2</c:v>
                </c:pt>
                <c:pt idx="5">
                  <c:v>1.0001043950307965E-2</c:v>
                </c:pt>
                <c:pt idx="6">
                  <c:v>9.9816777100372629E-3</c:v>
                </c:pt>
                <c:pt idx="7">
                  <c:v>1.0138668010764369E-2</c:v>
                </c:pt>
                <c:pt idx="8">
                  <c:v>1.0155498880246864E-2</c:v>
                </c:pt>
                <c:pt idx="9">
                  <c:v>1.0093304717609487E-2</c:v>
                </c:pt>
              </c:numCache>
            </c:numRef>
          </c:val>
        </c:ser>
        <c:ser>
          <c:idx val="11"/>
          <c:order val="11"/>
          <c:tx>
            <c:strRef>
              <c:f>Todos!$A$61</c:f>
              <c:strCache>
                <c:ptCount val="1"/>
                <c:pt idx="0">
                  <c:v>L - ACTIVIDADES INMOBILIARIAS, EMPRESARIALES Y DE ALQUILER</c:v>
                </c:pt>
              </c:strCache>
            </c:strRef>
          </c:tx>
          <c:invertIfNegative val="0"/>
          <c:cat>
            <c:numRef>
              <c:f>Todos!$B$49:$K$49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Todos!$B$61:$K$61</c:f>
              <c:numCache>
                <c:formatCode>0.00%</c:formatCode>
                <c:ptCount val="10"/>
                <c:pt idx="0">
                  <c:v>8.4198372673107719E-3</c:v>
                </c:pt>
                <c:pt idx="1">
                  <c:v>9.1661959221086518E-3</c:v>
                </c:pt>
                <c:pt idx="2">
                  <c:v>8.1826809564593418E-3</c:v>
                </c:pt>
                <c:pt idx="3">
                  <c:v>8.556053407786009E-3</c:v>
                </c:pt>
                <c:pt idx="4">
                  <c:v>8.7642801081363915E-3</c:v>
                </c:pt>
                <c:pt idx="5">
                  <c:v>8.6615167652444799E-3</c:v>
                </c:pt>
                <c:pt idx="6">
                  <c:v>8.5047488190634745E-3</c:v>
                </c:pt>
                <c:pt idx="7">
                  <c:v>8.1336926372313854E-3</c:v>
                </c:pt>
                <c:pt idx="8">
                  <c:v>8.3205420987608105E-3</c:v>
                </c:pt>
                <c:pt idx="9">
                  <c:v>8.4270409655209082E-3</c:v>
                </c:pt>
              </c:numCache>
            </c:numRef>
          </c:val>
        </c:ser>
        <c:ser>
          <c:idx val="12"/>
          <c:order val="12"/>
          <c:tx>
            <c:strRef>
              <c:f>Todos!$A$62</c:f>
              <c:strCache>
                <c:ptCount val="1"/>
                <c:pt idx="0">
                  <c:v>E - INDUSTRIAS MANUFACTURERAS METALICAS</c:v>
                </c:pt>
              </c:strCache>
            </c:strRef>
          </c:tx>
          <c:invertIfNegative val="0"/>
          <c:cat>
            <c:numRef>
              <c:f>Todos!$B$49:$K$49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Todos!$B$62:$K$62</c:f>
              <c:numCache>
                <c:formatCode>0.00%</c:formatCode>
                <c:ptCount val="10"/>
                <c:pt idx="0">
                  <c:v>7.57236311497446E-3</c:v>
                </c:pt>
                <c:pt idx="1">
                  <c:v>7.0584439156213446E-3</c:v>
                </c:pt>
                <c:pt idx="2">
                  <c:v>8.2224820932612196E-3</c:v>
                </c:pt>
                <c:pt idx="3">
                  <c:v>7.9408921419693405E-3</c:v>
                </c:pt>
                <c:pt idx="4">
                  <c:v>8.2760461856771009E-3</c:v>
                </c:pt>
                <c:pt idx="5">
                  <c:v>8.8614050745888049E-3</c:v>
                </c:pt>
                <c:pt idx="6">
                  <c:v>8.715457030063772E-3</c:v>
                </c:pt>
                <c:pt idx="7">
                  <c:v>8.6189787644240304E-3</c:v>
                </c:pt>
                <c:pt idx="8">
                  <c:v>8.3827772032006968E-3</c:v>
                </c:pt>
                <c:pt idx="9">
                  <c:v>8.367982008838681E-3</c:v>
                </c:pt>
              </c:numCache>
            </c:numRef>
          </c:val>
        </c:ser>
        <c:ser>
          <c:idx val="13"/>
          <c:order val="13"/>
          <c:tx>
            <c:strRef>
              <c:f>Todos!$A$63</c:f>
              <c:strCache>
                <c:ptCount val="1"/>
                <c:pt idx="0">
                  <c:v>N - ENSEÑANZA</c:v>
                </c:pt>
              </c:strCache>
            </c:strRef>
          </c:tx>
          <c:invertIfNegative val="0"/>
          <c:cat>
            <c:numRef>
              <c:f>Todos!$B$49:$K$49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Todos!$B$63:$K$63</c:f>
              <c:numCache>
                <c:formatCode>0.00%</c:formatCode>
                <c:ptCount val="10"/>
                <c:pt idx="0">
                  <c:v>7.3065015479876162E-3</c:v>
                </c:pt>
                <c:pt idx="1">
                  <c:v>7.6142131979695434E-3</c:v>
                </c:pt>
                <c:pt idx="2">
                  <c:v>6.5227703984819738E-3</c:v>
                </c:pt>
                <c:pt idx="3">
                  <c:v>6.7536096879366554E-3</c:v>
                </c:pt>
                <c:pt idx="4">
                  <c:v>7.3231185218566924E-3</c:v>
                </c:pt>
                <c:pt idx="5">
                  <c:v>7.3856848050396435E-3</c:v>
                </c:pt>
                <c:pt idx="6">
                  <c:v>7.9182118873408845E-3</c:v>
                </c:pt>
                <c:pt idx="7">
                  <c:v>8.4615384615384613E-3</c:v>
                </c:pt>
                <c:pt idx="8">
                  <c:v>7.8680443643947291E-3</c:v>
                </c:pt>
                <c:pt idx="9">
                  <c:v>8.1720834116099945E-3</c:v>
                </c:pt>
              </c:numCache>
            </c:numRef>
          </c:val>
        </c:ser>
        <c:ser>
          <c:idx val="14"/>
          <c:order val="14"/>
          <c:tx>
            <c:strRef>
              <c:f>Todos!$A$64</c:f>
              <c:strCache>
                <c:ptCount val="1"/>
                <c:pt idx="0">
                  <c:v>A - AGRICULTURA, GANADERIA, CAZA Y SILVICULTURA</c:v>
                </c:pt>
              </c:strCache>
            </c:strRef>
          </c:tx>
          <c:invertIfNegative val="0"/>
          <c:cat>
            <c:numRef>
              <c:f>Todos!$B$49:$K$49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Todos!$B$64:$K$64</c:f>
              <c:numCache>
                <c:formatCode>0.00%</c:formatCode>
                <c:ptCount val="10"/>
                <c:pt idx="0">
                  <c:v>7.9504705871042795E-3</c:v>
                </c:pt>
                <c:pt idx="1">
                  <c:v>7.9002079002079006E-3</c:v>
                </c:pt>
                <c:pt idx="2">
                  <c:v>7.7373405921396078E-3</c:v>
                </c:pt>
                <c:pt idx="3">
                  <c:v>7.9522127494313245E-3</c:v>
                </c:pt>
                <c:pt idx="4">
                  <c:v>8.1267026827353747E-3</c:v>
                </c:pt>
                <c:pt idx="5">
                  <c:v>8.1905766721270517E-3</c:v>
                </c:pt>
                <c:pt idx="6">
                  <c:v>8.0636273465339268E-3</c:v>
                </c:pt>
                <c:pt idx="7">
                  <c:v>8.0898836580805805E-3</c:v>
                </c:pt>
                <c:pt idx="8">
                  <c:v>8.1577218740568475E-3</c:v>
                </c:pt>
                <c:pt idx="9">
                  <c:v>8.0256247371764469E-3</c:v>
                </c:pt>
              </c:numCache>
            </c:numRef>
          </c:val>
        </c:ser>
        <c:ser>
          <c:idx val="15"/>
          <c:order val="15"/>
          <c:tx>
            <c:strRef>
              <c:f>Todos!$A$65</c:f>
              <c:strCache>
                <c:ptCount val="1"/>
                <c:pt idx="0">
                  <c:v>K - INTERMEDIACION FINANCIERA</c:v>
                </c:pt>
              </c:strCache>
            </c:strRef>
          </c:tx>
          <c:invertIfNegative val="0"/>
          <c:cat>
            <c:numRef>
              <c:f>Todos!$B$49:$K$49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Todos!$B$65:$K$65</c:f>
              <c:numCache>
                <c:formatCode>0.00%</c:formatCode>
                <c:ptCount val="10"/>
                <c:pt idx="0">
                  <c:v>5.171635833535802E-3</c:v>
                </c:pt>
                <c:pt idx="1">
                  <c:v>5.6069437404967053E-3</c:v>
                </c:pt>
                <c:pt idx="2">
                  <c:v>4.7947258016182203E-3</c:v>
                </c:pt>
                <c:pt idx="3">
                  <c:v>4.7669491525423732E-3</c:v>
                </c:pt>
                <c:pt idx="4">
                  <c:v>4.8326564186931265E-3</c:v>
                </c:pt>
                <c:pt idx="5">
                  <c:v>5.4692205758342365E-3</c:v>
                </c:pt>
                <c:pt idx="6">
                  <c:v>5.1319811678604103E-3</c:v>
                </c:pt>
                <c:pt idx="7">
                  <c:v>4.7910094637223979E-3</c:v>
                </c:pt>
                <c:pt idx="8">
                  <c:v>4.5725573398690423E-3</c:v>
                </c:pt>
                <c:pt idx="9">
                  <c:v>4.1761105063087825E-3</c:v>
                </c:pt>
              </c:numCache>
            </c:numRef>
          </c:val>
        </c:ser>
        <c:ser>
          <c:idx val="16"/>
          <c:order val="16"/>
          <c:tx>
            <c:strRef>
              <c:f>Todos!$A$66</c:f>
              <c:strCache>
                <c:ptCount val="1"/>
                <c:pt idx="0">
                  <c:v>F - SUMINISTRO DE ELECTRICIDAD, GAS Y AGUA</c:v>
                </c:pt>
              </c:strCache>
            </c:strRef>
          </c:tx>
          <c:invertIfNegative val="0"/>
          <c:cat>
            <c:numRef>
              <c:f>Todos!$B$49:$K$49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Todos!$B$66:$K$66</c:f>
              <c:numCache>
                <c:formatCode>0.00%</c:formatCode>
                <c:ptCount val="10"/>
                <c:pt idx="0">
                  <c:v>2.5445292620865142E-3</c:v>
                </c:pt>
                <c:pt idx="1">
                  <c:v>3.2188841201716738E-3</c:v>
                </c:pt>
                <c:pt idx="2">
                  <c:v>3.4867503486750349E-3</c:v>
                </c:pt>
                <c:pt idx="3">
                  <c:v>4.4112656939260262E-3</c:v>
                </c:pt>
                <c:pt idx="4">
                  <c:v>3.324468085106383E-3</c:v>
                </c:pt>
                <c:pt idx="5">
                  <c:v>3.6041939711664484E-3</c:v>
                </c:pt>
                <c:pt idx="6">
                  <c:v>3.1776294884016524E-3</c:v>
                </c:pt>
                <c:pt idx="7">
                  <c:v>3.2088681446907816E-3</c:v>
                </c:pt>
                <c:pt idx="8">
                  <c:v>3.3085194375516956E-3</c:v>
                </c:pt>
                <c:pt idx="9">
                  <c:v>3.1120331950207467E-3</c:v>
                </c:pt>
              </c:numCache>
            </c:numRef>
          </c:val>
        </c:ser>
        <c:ser>
          <c:idx val="17"/>
          <c:order val="17"/>
          <c:tx>
            <c:strRef>
              <c:f>Todos!$A$67</c:f>
              <c:strCache>
                <c:ptCount val="1"/>
                <c:pt idx="0">
                  <c:v>SIN INFORMACION</c:v>
                </c:pt>
              </c:strCache>
            </c:strRef>
          </c:tx>
          <c:invertIfNegative val="0"/>
          <c:cat>
            <c:numRef>
              <c:f>Todos!$B$49:$K$49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Todos!$B$67:$K$67</c:f>
              <c:numCache>
                <c:formatCode>0.00%</c:formatCode>
                <c:ptCount val="10"/>
                <c:pt idx="0">
                  <c:v>6.0031595576619272E-3</c:v>
                </c:pt>
                <c:pt idx="1">
                  <c:v>5.3763440860215058E-3</c:v>
                </c:pt>
                <c:pt idx="2">
                  <c:v>2.1352313167259788E-3</c:v>
                </c:pt>
                <c:pt idx="3">
                  <c:v>8.2304526748971192E-4</c:v>
                </c:pt>
                <c:pt idx="4">
                  <c:v>1.2738853503184713E-3</c:v>
                </c:pt>
                <c:pt idx="5">
                  <c:v>3.009027081243731E-3</c:v>
                </c:pt>
                <c:pt idx="6">
                  <c:v>3.9665050683120318E-3</c:v>
                </c:pt>
                <c:pt idx="7">
                  <c:v>2.8759244042728021E-3</c:v>
                </c:pt>
                <c:pt idx="8">
                  <c:v>3.3528918692372171E-3</c:v>
                </c:pt>
                <c:pt idx="9">
                  <c:v>3.0303030303030303E-3</c:v>
                </c:pt>
              </c:numCache>
            </c:numRef>
          </c:val>
        </c:ser>
        <c:ser>
          <c:idx val="18"/>
          <c:order val="18"/>
          <c:tx>
            <c:strRef>
              <c:f>Todos!$A$68</c:f>
              <c:strCache>
                <c:ptCount val="1"/>
                <c:pt idx="0">
                  <c:v>Q - CONSEJO DE ADMINISTRACION DE EDIFICIOS Y CONDOMINIOS</c:v>
                </c:pt>
              </c:strCache>
            </c:strRef>
          </c:tx>
          <c:invertIfNegative val="0"/>
          <c:cat>
            <c:numRef>
              <c:f>Todos!$B$49:$K$49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Todos!$B$68:$K$68</c:f>
              <c:numCache>
                <c:formatCode>0.00%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3.0395136778115501E-3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1.718213058419244E-3</c:v>
                </c:pt>
                <c:pt idx="7">
                  <c:v>2.8490028490028491E-3</c:v>
                </c:pt>
                <c:pt idx="8">
                  <c:v>2.7100271002710027E-3</c:v>
                </c:pt>
                <c:pt idx="9">
                  <c:v>1.2674271229404308E-3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8196096"/>
        <c:axId val="98201984"/>
      </c:barChart>
      <c:catAx>
        <c:axId val="98196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8201984"/>
        <c:crosses val="autoZero"/>
        <c:auto val="1"/>
        <c:lblAlgn val="ctr"/>
        <c:lblOffset val="100"/>
        <c:noMultiLvlLbl val="0"/>
      </c:catAx>
      <c:valAx>
        <c:axId val="9820198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98196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300026058376115"/>
          <c:y val="4.3130347512417545E-2"/>
          <c:w val="0.34166666666666667"/>
          <c:h val="0.90236190779642289"/>
        </c:manualLayout>
      </c:layout>
      <c:overlay val="0"/>
      <c:txPr>
        <a:bodyPr/>
        <a:lstStyle/>
        <a:p>
          <a:pPr>
            <a:defRPr sz="600"/>
          </a:pPr>
          <a:endParaRPr lang="es-C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025930167303348E-2"/>
          <c:y val="0.24837850369659004"/>
          <c:w val="0.48860624824809518"/>
          <c:h val="0.75118238863809195"/>
        </c:manualLayout>
      </c:layout>
      <c:pie3DChart>
        <c:varyColors val="1"/>
        <c:ser>
          <c:idx val="0"/>
          <c:order val="0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Todos!$A$73:$A$91</c:f>
              <c:strCache>
                <c:ptCount val="19"/>
                <c:pt idx="0">
                  <c:v>A - AGRICULTURA, GANADERIA, CAZA Y SILVICULTURA</c:v>
                </c:pt>
                <c:pt idx="1">
                  <c:v>B - PESCA</c:v>
                </c:pt>
                <c:pt idx="2">
                  <c:v>C - EXPLOTACION DE MINAS Y CANTERAS</c:v>
                </c:pt>
                <c:pt idx="3">
                  <c:v>D - INDUSTRIAS MANUFACTURERAS NO METALICAS</c:v>
                </c:pt>
                <c:pt idx="4">
                  <c:v>E - INDUSTRIAS MANUFACTURERAS METALICAS</c:v>
                </c:pt>
                <c:pt idx="5">
                  <c:v>F - SUMINISTRO DE ELECTRICIDAD, GAS Y AGUA</c:v>
                </c:pt>
                <c:pt idx="6">
                  <c:v>G - CONSTRUCCION</c:v>
                </c:pt>
                <c:pt idx="7">
                  <c:v>H - COMERCIO AL POR MAYOR Y MENOR, REP. VEH.AUTOMOTORES/ENSERES DOMESTICOS</c:v>
                </c:pt>
                <c:pt idx="8">
                  <c:v>I - HOTELES Y RESTAURANTES</c:v>
                </c:pt>
                <c:pt idx="9">
                  <c:v>J - TRANSPORTE, ALMACENAMIENTO Y COMUNICACIONES</c:v>
                </c:pt>
                <c:pt idx="10">
                  <c:v>K - INTERMEDIACION FINANCIERA</c:v>
                </c:pt>
                <c:pt idx="11">
                  <c:v>L - ACTIVIDADES INMOBILIARIAS, EMPRESARIALES Y DE ALQUILER</c:v>
                </c:pt>
                <c:pt idx="12">
                  <c:v>M - ADM. PUBLICA Y DEFENSA, PLANES DE SEG. SOCIAL AFILIACION OBLIGATORIA</c:v>
                </c:pt>
                <c:pt idx="13">
                  <c:v>N - ENSEÑANZA</c:v>
                </c:pt>
                <c:pt idx="14">
                  <c:v>O - SERVICIOS SOCIALES Y DE SALUD</c:v>
                </c:pt>
                <c:pt idx="15">
                  <c:v>P - OTRAS ACTIVIDADES DE SERVICIOS COMUNITARIAS, SOCIALES Y PERSONALES</c:v>
                </c:pt>
                <c:pt idx="16">
                  <c:v>Q - CONSEJO DE ADMINISTRACION DE EDIFICIOS Y CONDOMINIOS</c:v>
                </c:pt>
                <c:pt idx="17">
                  <c:v>R - ORGANIZACIONES Y ORGANOS EXTRATERRITORIALES</c:v>
                </c:pt>
                <c:pt idx="18">
                  <c:v>SIN INFORMACION</c:v>
                </c:pt>
              </c:strCache>
            </c:strRef>
          </c:cat>
          <c:val>
            <c:numRef>
              <c:f>Todos!$D$73:$D$91</c:f>
              <c:numCache>
                <c:formatCode>0.00%</c:formatCode>
                <c:ptCount val="19"/>
                <c:pt idx="0">
                  <c:v>7.6679774320396646E-2</c:v>
                </c:pt>
                <c:pt idx="1">
                  <c:v>5.7360232518379212E-2</c:v>
                </c:pt>
                <c:pt idx="2">
                  <c:v>7.180714652077278E-3</c:v>
                </c:pt>
                <c:pt idx="3">
                  <c:v>5.983928876731065E-2</c:v>
                </c:pt>
                <c:pt idx="4">
                  <c:v>2.7355103436484868E-2</c:v>
                </c:pt>
                <c:pt idx="5">
                  <c:v>1.0258163788681826E-3</c:v>
                </c:pt>
                <c:pt idx="6">
                  <c:v>0.10600102581637887</c:v>
                </c:pt>
                <c:pt idx="7">
                  <c:v>0.30312873995554795</c:v>
                </c:pt>
                <c:pt idx="8">
                  <c:v>7.0695845443665584E-2</c:v>
                </c:pt>
                <c:pt idx="9">
                  <c:v>0.13506582321764404</c:v>
                </c:pt>
                <c:pt idx="10">
                  <c:v>2.0003419387929561E-2</c:v>
                </c:pt>
                <c:pt idx="11">
                  <c:v>8.1295948025303474E-2</c:v>
                </c:pt>
                <c:pt idx="12">
                  <c:v>1.3677551718242434E-3</c:v>
                </c:pt>
                <c:pt idx="13">
                  <c:v>7.4371687467943235E-3</c:v>
                </c:pt>
                <c:pt idx="14">
                  <c:v>1.8293725423149255E-2</c:v>
                </c:pt>
                <c:pt idx="15">
                  <c:v>2.6329287057616686E-2</c:v>
                </c:pt>
                <c:pt idx="16">
                  <c:v>8.5484698239015214E-5</c:v>
                </c:pt>
                <c:pt idx="17">
                  <c:v>1.7096939647803043E-4</c:v>
                </c:pt>
                <c:pt idx="18">
                  <c:v>6.8387758591212172E-4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6692097456248591"/>
          <c:y val="0.2296971618545629"/>
          <c:w val="0.43307908199901907"/>
          <c:h val="0.7703028381454371"/>
        </c:manualLayout>
      </c:layout>
      <c:overlay val="0"/>
      <c:txPr>
        <a:bodyPr/>
        <a:lstStyle/>
        <a:p>
          <a:pPr>
            <a:defRPr sz="600"/>
          </a:pPr>
          <a:endParaRPr lang="es-C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045043112813851E-2"/>
          <c:y val="0.24881759169616074"/>
          <c:w val="0.48860624824809518"/>
          <c:h val="0.75118238863809195"/>
        </c:manualLayout>
      </c:layout>
      <c:pie3DChart>
        <c:varyColors val="1"/>
        <c:ser>
          <c:idx val="0"/>
          <c:order val="0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Todos!$A$73:$A$91</c:f>
              <c:strCache>
                <c:ptCount val="19"/>
                <c:pt idx="0">
                  <c:v>A - AGRICULTURA, GANADERIA, CAZA Y SILVICULTURA</c:v>
                </c:pt>
                <c:pt idx="1">
                  <c:v>B - PESCA</c:v>
                </c:pt>
                <c:pt idx="2">
                  <c:v>C - EXPLOTACION DE MINAS Y CANTERAS</c:v>
                </c:pt>
                <c:pt idx="3">
                  <c:v>D - INDUSTRIAS MANUFACTURERAS NO METALICAS</c:v>
                </c:pt>
                <c:pt idx="4">
                  <c:v>E - INDUSTRIAS MANUFACTURERAS METALICAS</c:v>
                </c:pt>
                <c:pt idx="5">
                  <c:v>F - SUMINISTRO DE ELECTRICIDAD, GAS Y AGUA</c:v>
                </c:pt>
                <c:pt idx="6">
                  <c:v>G - CONSTRUCCION</c:v>
                </c:pt>
                <c:pt idx="7">
                  <c:v>H - COMERCIO AL POR MAYOR Y MENOR, REP. VEH.AUTOMOTORES/ENSERES DOMESTICOS</c:v>
                </c:pt>
                <c:pt idx="8">
                  <c:v>I - HOTELES Y RESTAURANTES</c:v>
                </c:pt>
                <c:pt idx="9">
                  <c:v>J - TRANSPORTE, ALMACENAMIENTO Y COMUNICACIONES</c:v>
                </c:pt>
                <c:pt idx="10">
                  <c:v>K - INTERMEDIACION FINANCIERA</c:v>
                </c:pt>
                <c:pt idx="11">
                  <c:v>L - ACTIVIDADES INMOBILIARIAS, EMPRESARIALES Y DE ALQUILER</c:v>
                </c:pt>
                <c:pt idx="12">
                  <c:v>M - ADM. PUBLICA Y DEFENSA, PLANES DE SEG. SOCIAL AFILIACION OBLIGATORIA</c:v>
                </c:pt>
                <c:pt idx="13">
                  <c:v>N - ENSEÑANZA</c:v>
                </c:pt>
                <c:pt idx="14">
                  <c:v>O - SERVICIOS SOCIALES Y DE SALUD</c:v>
                </c:pt>
                <c:pt idx="15">
                  <c:v>P - OTRAS ACTIVIDADES DE SERVICIOS COMUNITARIAS, SOCIALES Y PERSONALES</c:v>
                </c:pt>
                <c:pt idx="16">
                  <c:v>Q - CONSEJO DE ADMINISTRACION DE EDIFICIOS Y CONDOMINIOS</c:v>
                </c:pt>
                <c:pt idx="17">
                  <c:v>R - ORGANIZACIONES Y ORGANOS EXTRATERRITORIALES</c:v>
                </c:pt>
                <c:pt idx="18">
                  <c:v>SIN INFORMACION</c:v>
                </c:pt>
              </c:strCache>
            </c:strRef>
          </c:cat>
          <c:val>
            <c:numRef>
              <c:f>Todos!$E$73:$E$91</c:f>
              <c:numCache>
                <c:formatCode>0.00%</c:formatCode>
                <c:ptCount val="19"/>
                <c:pt idx="0">
                  <c:v>0.10694935916696489</c:v>
                </c:pt>
                <c:pt idx="1">
                  <c:v>4.9662885652880353E-3</c:v>
                </c:pt>
                <c:pt idx="2">
                  <c:v>5.8294084662301945E-3</c:v>
                </c:pt>
                <c:pt idx="3">
                  <c:v>5.5442535543889934E-2</c:v>
                </c:pt>
                <c:pt idx="4">
                  <c:v>3.6592647596373748E-2</c:v>
                </c:pt>
                <c:pt idx="5">
                  <c:v>3.6897897317438658E-3</c:v>
                </c:pt>
                <c:pt idx="6">
                  <c:v>7.8873083098734406E-2</c:v>
                </c:pt>
                <c:pt idx="7">
                  <c:v>0.33617850314722986</c:v>
                </c:pt>
                <c:pt idx="8">
                  <c:v>4.7168258622108501E-2</c:v>
                </c:pt>
                <c:pt idx="9">
                  <c:v>0.10042524443900078</c:v>
                </c:pt>
                <c:pt idx="10">
                  <c:v>5.3617735487241712E-2</c:v>
                </c:pt>
                <c:pt idx="11">
                  <c:v>0.1079866340811792</c:v>
                </c:pt>
                <c:pt idx="12">
                  <c:v>4.8227542136901151E-4</c:v>
                </c:pt>
                <c:pt idx="13">
                  <c:v>1.0187111380743049E-2</c:v>
                </c:pt>
                <c:pt idx="14">
                  <c:v>1.9743628510132567E-2</c:v>
                </c:pt>
                <c:pt idx="15">
                  <c:v>2.8558551489599501E-2</c:v>
                </c:pt>
                <c:pt idx="16">
                  <c:v>7.5499068940505971E-4</c:v>
                </c:pt>
                <c:pt idx="17">
                  <c:v>2.7749974642264551E-5</c:v>
                </c:pt>
                <c:pt idx="18">
                  <c:v>2.5262045881233935E-3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6967698033551833E-2"/>
          <c:y val="4.0274686604543607E-2"/>
          <c:w val="0.54418860867311036"/>
          <c:h val="0.868849771265875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Todos!$N$4</c:f>
              <c:strCache>
                <c:ptCount val="1"/>
                <c:pt idx="0">
                  <c:v>H - COMERCIO AL POR MAYOR Y MENOR, REP. VEH.AUTOMOTORES/ENSERES DOMESTICOS</c:v>
                </c:pt>
              </c:strCache>
            </c:strRef>
          </c:tx>
          <c:invertIfNegative val="0"/>
          <c:cat>
            <c:numRef>
              <c:f>Todos!$O$3:$X$3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Todos!$O$4:$X$4</c:f>
              <c:numCache>
                <c:formatCode>_-* #,##0_-;\-* #,##0_-;_-* "-"??_-;_-@_-</c:formatCode>
                <c:ptCount val="10"/>
                <c:pt idx="0">
                  <c:v>15567313.740000021</c:v>
                </c:pt>
                <c:pt idx="1">
                  <c:v>16310987.360000011</c:v>
                </c:pt>
                <c:pt idx="2">
                  <c:v>16886082.289999995</c:v>
                </c:pt>
                <c:pt idx="3">
                  <c:v>17156198.740000021</c:v>
                </c:pt>
                <c:pt idx="4">
                  <c:v>15760799.840000022</c:v>
                </c:pt>
                <c:pt idx="5">
                  <c:v>16175410.969999999</c:v>
                </c:pt>
                <c:pt idx="6">
                  <c:v>17181381.619999982</c:v>
                </c:pt>
                <c:pt idx="7">
                  <c:v>18315822.829999994</c:v>
                </c:pt>
                <c:pt idx="8">
                  <c:v>21599871.839999981</c:v>
                </c:pt>
                <c:pt idx="9">
                  <c:v>23135415.159999959</c:v>
                </c:pt>
              </c:numCache>
            </c:numRef>
          </c:val>
        </c:ser>
        <c:ser>
          <c:idx val="1"/>
          <c:order val="1"/>
          <c:tx>
            <c:strRef>
              <c:f>Todos!$N$5</c:f>
              <c:strCache>
                <c:ptCount val="1"/>
                <c:pt idx="0">
                  <c:v>C - EXPLOTACION DE MINAS Y CANTERAS</c:v>
                </c:pt>
              </c:strCache>
            </c:strRef>
          </c:tx>
          <c:invertIfNegative val="0"/>
          <c:cat>
            <c:numRef>
              <c:f>Todos!$O$3:$X$3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Todos!$O$5:$X$5</c:f>
              <c:numCache>
                <c:formatCode>_-* #,##0_-;\-* #,##0_-;_-* "-"??_-;_-@_-</c:formatCode>
                <c:ptCount val="10"/>
                <c:pt idx="0">
                  <c:v>184434.68</c:v>
                </c:pt>
                <c:pt idx="1">
                  <c:v>379840.61000000004</c:v>
                </c:pt>
                <c:pt idx="2">
                  <c:v>1521245.7099999997</c:v>
                </c:pt>
                <c:pt idx="3">
                  <c:v>2358091.4</c:v>
                </c:pt>
                <c:pt idx="4">
                  <c:v>3657032.1</c:v>
                </c:pt>
                <c:pt idx="5">
                  <c:v>4462520.9999999991</c:v>
                </c:pt>
                <c:pt idx="6">
                  <c:v>7190509.1500000013</c:v>
                </c:pt>
                <c:pt idx="7">
                  <c:v>10193076.77</c:v>
                </c:pt>
                <c:pt idx="8">
                  <c:v>13416463.159999998</c:v>
                </c:pt>
                <c:pt idx="9">
                  <c:v>19050070.569999997</c:v>
                </c:pt>
              </c:numCache>
            </c:numRef>
          </c:val>
        </c:ser>
        <c:ser>
          <c:idx val="2"/>
          <c:order val="2"/>
          <c:tx>
            <c:strRef>
              <c:f>Todos!$N$6</c:f>
              <c:strCache>
                <c:ptCount val="1"/>
                <c:pt idx="0">
                  <c:v>B - PESCA</c:v>
                </c:pt>
              </c:strCache>
            </c:strRef>
          </c:tx>
          <c:invertIfNegative val="0"/>
          <c:cat>
            <c:numRef>
              <c:f>Todos!$O$3:$X$3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Todos!$O$6:$X$6</c:f>
              <c:numCache>
                <c:formatCode>_-* #,##0_-;\-* #,##0_-;_-* "-"??_-;_-@_-</c:formatCode>
                <c:ptCount val="10"/>
                <c:pt idx="0">
                  <c:v>5777773.04</c:v>
                </c:pt>
                <c:pt idx="1">
                  <c:v>5299901.12</c:v>
                </c:pt>
                <c:pt idx="2">
                  <c:v>6595230.6400000006</c:v>
                </c:pt>
                <c:pt idx="3">
                  <c:v>6364201.4599999953</c:v>
                </c:pt>
                <c:pt idx="4">
                  <c:v>4956917.9200000009</c:v>
                </c:pt>
                <c:pt idx="5">
                  <c:v>6476385.9600000028</c:v>
                </c:pt>
                <c:pt idx="6">
                  <c:v>7701169.2700000014</c:v>
                </c:pt>
                <c:pt idx="7">
                  <c:v>11817885.139999995</c:v>
                </c:pt>
                <c:pt idx="8">
                  <c:v>11726942.320000002</c:v>
                </c:pt>
                <c:pt idx="9">
                  <c:v>13960986.939999999</c:v>
                </c:pt>
              </c:numCache>
            </c:numRef>
          </c:val>
        </c:ser>
        <c:ser>
          <c:idx val="3"/>
          <c:order val="3"/>
          <c:tx>
            <c:strRef>
              <c:f>Todos!$N$7</c:f>
              <c:strCache>
                <c:ptCount val="1"/>
                <c:pt idx="0">
                  <c:v>J - TRANSPORTE, ALMACENAMIENTO Y COMUNICACIONES</c:v>
                </c:pt>
              </c:strCache>
            </c:strRef>
          </c:tx>
          <c:invertIfNegative val="0"/>
          <c:cat>
            <c:numRef>
              <c:f>Todos!$O$3:$X$3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Todos!$O$7:$X$7</c:f>
              <c:numCache>
                <c:formatCode>_-* #,##0_-;\-* #,##0_-;_-* "-"??_-;_-@_-</c:formatCode>
                <c:ptCount val="10"/>
                <c:pt idx="0">
                  <c:v>3802687.9699999993</c:v>
                </c:pt>
                <c:pt idx="1">
                  <c:v>3324258.1399999987</c:v>
                </c:pt>
                <c:pt idx="2">
                  <c:v>3800036.8299999996</c:v>
                </c:pt>
                <c:pt idx="3">
                  <c:v>3884778.5399999982</c:v>
                </c:pt>
                <c:pt idx="4">
                  <c:v>4576763.4600000028</c:v>
                </c:pt>
                <c:pt idx="5">
                  <c:v>4872039.3100000033</c:v>
                </c:pt>
                <c:pt idx="6">
                  <c:v>5466477.8999999994</c:v>
                </c:pt>
                <c:pt idx="7">
                  <c:v>5032705.1199999964</c:v>
                </c:pt>
                <c:pt idx="8">
                  <c:v>6000746.8499999978</c:v>
                </c:pt>
                <c:pt idx="9">
                  <c:v>6522555.6800000044</c:v>
                </c:pt>
              </c:numCache>
            </c:numRef>
          </c:val>
        </c:ser>
        <c:ser>
          <c:idx val="4"/>
          <c:order val="4"/>
          <c:tx>
            <c:strRef>
              <c:f>Todos!$N$8</c:f>
              <c:strCache>
                <c:ptCount val="1"/>
                <c:pt idx="0">
                  <c:v>G - CONSTRUCCION</c:v>
                </c:pt>
              </c:strCache>
            </c:strRef>
          </c:tx>
          <c:invertIfNegative val="0"/>
          <c:cat>
            <c:numRef>
              <c:f>Todos!$O$3:$X$3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Todos!$O$8:$X$8</c:f>
              <c:numCache>
                <c:formatCode>_-* #,##0_-;\-* #,##0_-;_-* "-"??_-;_-@_-</c:formatCode>
                <c:ptCount val="10"/>
                <c:pt idx="0">
                  <c:v>4644293.2300000004</c:v>
                </c:pt>
                <c:pt idx="1">
                  <c:v>4379351.7699999977</c:v>
                </c:pt>
                <c:pt idx="2">
                  <c:v>5984951.879999999</c:v>
                </c:pt>
                <c:pt idx="3">
                  <c:v>6803568.6100000003</c:v>
                </c:pt>
                <c:pt idx="4">
                  <c:v>7098706.6300000008</c:v>
                </c:pt>
                <c:pt idx="5">
                  <c:v>7161107.4000000013</c:v>
                </c:pt>
                <c:pt idx="6">
                  <c:v>7496890.839999998</c:v>
                </c:pt>
                <c:pt idx="7">
                  <c:v>8271995.1100000041</c:v>
                </c:pt>
                <c:pt idx="8">
                  <c:v>7764715.2999999998</c:v>
                </c:pt>
                <c:pt idx="9">
                  <c:v>5705659.7499999991</c:v>
                </c:pt>
              </c:numCache>
            </c:numRef>
          </c:val>
        </c:ser>
        <c:ser>
          <c:idx val="5"/>
          <c:order val="5"/>
          <c:tx>
            <c:strRef>
              <c:f>Todos!$N$9</c:f>
              <c:strCache>
                <c:ptCount val="1"/>
                <c:pt idx="0">
                  <c:v>D - INDUSTRIAS MANUFACTURERAS NO METALICAS</c:v>
                </c:pt>
              </c:strCache>
            </c:strRef>
          </c:tx>
          <c:invertIfNegative val="0"/>
          <c:cat>
            <c:numRef>
              <c:f>Todos!$O$3:$X$3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Todos!$O$9:$X$9</c:f>
              <c:numCache>
                <c:formatCode>_-* #,##0_-;\-* #,##0_-;_-* "-"??_-;_-@_-</c:formatCode>
                <c:ptCount val="10"/>
                <c:pt idx="0">
                  <c:v>5038884.2899999991</c:v>
                </c:pt>
                <c:pt idx="1">
                  <c:v>4957851.459999999</c:v>
                </c:pt>
                <c:pt idx="2">
                  <c:v>7808732.5699999984</c:v>
                </c:pt>
                <c:pt idx="3">
                  <c:v>5793453.1499999994</c:v>
                </c:pt>
                <c:pt idx="4">
                  <c:v>4671083.6800000044</c:v>
                </c:pt>
                <c:pt idx="5">
                  <c:v>4947467.0900000045</c:v>
                </c:pt>
                <c:pt idx="6">
                  <c:v>5874835.6199999992</c:v>
                </c:pt>
                <c:pt idx="7">
                  <c:v>4873599.2500000037</c:v>
                </c:pt>
                <c:pt idx="8">
                  <c:v>5254833.7399999984</c:v>
                </c:pt>
                <c:pt idx="9">
                  <c:v>5579360.9200000074</c:v>
                </c:pt>
              </c:numCache>
            </c:numRef>
          </c:val>
        </c:ser>
        <c:ser>
          <c:idx val="6"/>
          <c:order val="6"/>
          <c:tx>
            <c:strRef>
              <c:f>Todos!$N$10</c:f>
              <c:strCache>
                <c:ptCount val="1"/>
                <c:pt idx="0">
                  <c:v>A - AGRICULTURA, GANADERIA, CAZA Y SILVICULTURA</c:v>
                </c:pt>
              </c:strCache>
            </c:strRef>
          </c:tx>
          <c:invertIfNegative val="0"/>
          <c:cat>
            <c:numRef>
              <c:f>Todos!$O$3:$X$3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Todos!$O$10:$X$10</c:f>
              <c:numCache>
                <c:formatCode>_-* #,##0_-;\-* #,##0_-;_-* "-"??_-;_-@_-</c:formatCode>
                <c:ptCount val="10"/>
                <c:pt idx="0">
                  <c:v>2306325.6299999985</c:v>
                </c:pt>
                <c:pt idx="1">
                  <c:v>2541110.3399999994</c:v>
                </c:pt>
                <c:pt idx="2">
                  <c:v>2352310.8000000021</c:v>
                </c:pt>
                <c:pt idx="3">
                  <c:v>3286934.7400000016</c:v>
                </c:pt>
                <c:pt idx="4">
                  <c:v>3448838.7200000007</c:v>
                </c:pt>
                <c:pt idx="5">
                  <c:v>4011592.6899999995</c:v>
                </c:pt>
                <c:pt idx="6">
                  <c:v>4980358.1999999974</c:v>
                </c:pt>
                <c:pt idx="7">
                  <c:v>5201635.4000000004</c:v>
                </c:pt>
                <c:pt idx="8">
                  <c:v>4856471.8200000012</c:v>
                </c:pt>
                <c:pt idx="9">
                  <c:v>5518368.6899999967</c:v>
                </c:pt>
              </c:numCache>
            </c:numRef>
          </c:val>
        </c:ser>
        <c:ser>
          <c:idx val="7"/>
          <c:order val="7"/>
          <c:tx>
            <c:strRef>
              <c:f>Todos!$N$11</c:f>
              <c:strCache>
                <c:ptCount val="1"/>
                <c:pt idx="0">
                  <c:v>E - INDUSTRIAS MANUFACTURERAS METALICAS</c:v>
                </c:pt>
              </c:strCache>
            </c:strRef>
          </c:tx>
          <c:invertIfNegative val="0"/>
          <c:cat>
            <c:numRef>
              <c:f>Todos!$O$3:$X$3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Todos!$O$11:$X$11</c:f>
              <c:numCache>
                <c:formatCode>_-* #,##0_-;\-* #,##0_-;_-* "-"??_-;_-@_-</c:formatCode>
                <c:ptCount val="10"/>
                <c:pt idx="0">
                  <c:v>297175.23999999993</c:v>
                </c:pt>
                <c:pt idx="1">
                  <c:v>328411.14</c:v>
                </c:pt>
                <c:pt idx="2">
                  <c:v>453640.17</c:v>
                </c:pt>
                <c:pt idx="3">
                  <c:v>584689.47000000044</c:v>
                </c:pt>
                <c:pt idx="4">
                  <c:v>449411.22</c:v>
                </c:pt>
                <c:pt idx="5">
                  <c:v>473076.77000000008</c:v>
                </c:pt>
                <c:pt idx="6">
                  <c:v>457623.79999999987</c:v>
                </c:pt>
                <c:pt idx="7">
                  <c:v>1944371.87</c:v>
                </c:pt>
                <c:pt idx="8">
                  <c:v>3881567.1300000022</c:v>
                </c:pt>
                <c:pt idx="9">
                  <c:v>4350589.3800000027</c:v>
                </c:pt>
              </c:numCache>
            </c:numRef>
          </c:val>
        </c:ser>
        <c:ser>
          <c:idx val="8"/>
          <c:order val="8"/>
          <c:tx>
            <c:strRef>
              <c:f>Todos!$N$12</c:f>
              <c:strCache>
                <c:ptCount val="1"/>
                <c:pt idx="0">
                  <c:v>L - ACTIVIDADES INMOBILIARIAS, EMPRESARIALES Y DE ALQUILER</c:v>
                </c:pt>
              </c:strCache>
            </c:strRef>
          </c:tx>
          <c:invertIfNegative val="0"/>
          <c:cat>
            <c:numRef>
              <c:f>Todos!$O$3:$X$3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Todos!$O$12:$X$12</c:f>
              <c:numCache>
                <c:formatCode>_-* #,##0_-;\-* #,##0_-;_-* "-"??_-;_-@_-</c:formatCode>
                <c:ptCount val="10"/>
                <c:pt idx="0">
                  <c:v>1381857.8700000008</c:v>
                </c:pt>
                <c:pt idx="1">
                  <c:v>2580743.7600000002</c:v>
                </c:pt>
                <c:pt idx="2">
                  <c:v>2433537.0000000005</c:v>
                </c:pt>
                <c:pt idx="3">
                  <c:v>3472003.7200000007</c:v>
                </c:pt>
                <c:pt idx="4">
                  <c:v>3899301.7799999993</c:v>
                </c:pt>
                <c:pt idx="5">
                  <c:v>3825525.6299999985</c:v>
                </c:pt>
                <c:pt idx="6">
                  <c:v>3614507.0800000005</c:v>
                </c:pt>
                <c:pt idx="7">
                  <c:v>3021562.4899999993</c:v>
                </c:pt>
                <c:pt idx="8">
                  <c:v>3134643.5599999996</c:v>
                </c:pt>
                <c:pt idx="9">
                  <c:v>3681564.5899999989</c:v>
                </c:pt>
              </c:numCache>
            </c:numRef>
          </c:val>
        </c:ser>
        <c:ser>
          <c:idx val="9"/>
          <c:order val="9"/>
          <c:tx>
            <c:strRef>
              <c:f>Todos!$N$13</c:f>
              <c:strCache>
                <c:ptCount val="1"/>
                <c:pt idx="0">
                  <c:v>K - INTERMEDIACION FINANCIERA</c:v>
                </c:pt>
              </c:strCache>
            </c:strRef>
          </c:tx>
          <c:invertIfNegative val="0"/>
          <c:cat>
            <c:numRef>
              <c:f>Todos!$O$3:$X$3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Todos!$O$13:$X$13</c:f>
              <c:numCache>
                <c:formatCode>_-* #,##0_-;\-* #,##0_-;_-* "-"??_-;_-@_-</c:formatCode>
                <c:ptCount val="10"/>
                <c:pt idx="0">
                  <c:v>1657330.3299999998</c:v>
                </c:pt>
                <c:pt idx="1">
                  <c:v>1623659.3300000003</c:v>
                </c:pt>
                <c:pt idx="2">
                  <c:v>1710997.1099999999</c:v>
                </c:pt>
                <c:pt idx="3">
                  <c:v>2409776.35</c:v>
                </c:pt>
                <c:pt idx="4">
                  <c:v>2690358.4300000011</c:v>
                </c:pt>
                <c:pt idx="5">
                  <c:v>2133899.0500000003</c:v>
                </c:pt>
                <c:pt idx="6">
                  <c:v>1455024.63</c:v>
                </c:pt>
                <c:pt idx="7">
                  <c:v>1517627.1399999997</c:v>
                </c:pt>
                <c:pt idx="8">
                  <c:v>2049352.9000000004</c:v>
                </c:pt>
                <c:pt idx="9">
                  <c:v>2394064.73</c:v>
                </c:pt>
              </c:numCache>
            </c:numRef>
          </c:val>
        </c:ser>
        <c:ser>
          <c:idx val="10"/>
          <c:order val="10"/>
          <c:tx>
            <c:strRef>
              <c:f>Todos!$N$14</c:f>
              <c:strCache>
                <c:ptCount val="1"/>
                <c:pt idx="0">
                  <c:v>I - HOTELES Y RESTAURANTES</c:v>
                </c:pt>
              </c:strCache>
            </c:strRef>
          </c:tx>
          <c:invertIfNegative val="0"/>
          <c:cat>
            <c:numRef>
              <c:f>Todos!$O$3:$X$3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Todos!$O$14:$X$14</c:f>
              <c:numCache>
                <c:formatCode>_-* #,##0_-;\-* #,##0_-;_-* "-"??_-;_-@_-</c:formatCode>
                <c:ptCount val="10"/>
                <c:pt idx="0">
                  <c:v>1298242.5900000003</c:v>
                </c:pt>
                <c:pt idx="1">
                  <c:v>1471785.4400000013</c:v>
                </c:pt>
                <c:pt idx="2">
                  <c:v>1651149.6000000006</c:v>
                </c:pt>
                <c:pt idx="3">
                  <c:v>1682756.36</c:v>
                </c:pt>
                <c:pt idx="4">
                  <c:v>2132354.9600000004</c:v>
                </c:pt>
                <c:pt idx="5">
                  <c:v>2412534.46</c:v>
                </c:pt>
                <c:pt idx="6">
                  <c:v>1939557.2200000007</c:v>
                </c:pt>
                <c:pt idx="7">
                  <c:v>2351600.6000000006</c:v>
                </c:pt>
                <c:pt idx="8">
                  <c:v>2631727.2300000009</c:v>
                </c:pt>
                <c:pt idx="9">
                  <c:v>2043998.9199999997</c:v>
                </c:pt>
              </c:numCache>
            </c:numRef>
          </c:val>
        </c:ser>
        <c:ser>
          <c:idx val="11"/>
          <c:order val="11"/>
          <c:tx>
            <c:strRef>
              <c:f>Todos!$N$15</c:f>
              <c:strCache>
                <c:ptCount val="1"/>
                <c:pt idx="0">
                  <c:v>N - ENSEÑANZA</c:v>
                </c:pt>
              </c:strCache>
            </c:strRef>
          </c:tx>
          <c:invertIfNegative val="0"/>
          <c:cat>
            <c:numRef>
              <c:f>Todos!$O$3:$X$3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Todos!$O$15:$X$15</c:f>
              <c:numCache>
                <c:formatCode>_-* #,##0_-;\-* #,##0_-;_-* "-"??_-;_-@_-</c:formatCode>
                <c:ptCount val="10"/>
                <c:pt idx="0">
                  <c:v>952771.92999999993</c:v>
                </c:pt>
                <c:pt idx="1">
                  <c:v>953184.14000000013</c:v>
                </c:pt>
                <c:pt idx="2">
                  <c:v>893771.84000000008</c:v>
                </c:pt>
                <c:pt idx="3">
                  <c:v>858182.36</c:v>
                </c:pt>
                <c:pt idx="4">
                  <c:v>1001891.3099999999</c:v>
                </c:pt>
                <c:pt idx="5">
                  <c:v>1057079.4000000004</c:v>
                </c:pt>
                <c:pt idx="6">
                  <c:v>978125.21999999986</c:v>
                </c:pt>
                <c:pt idx="7">
                  <c:v>1285362.03</c:v>
                </c:pt>
                <c:pt idx="8">
                  <c:v>1395475.6900000002</c:v>
                </c:pt>
                <c:pt idx="9">
                  <c:v>1421214.49</c:v>
                </c:pt>
              </c:numCache>
            </c:numRef>
          </c:val>
        </c:ser>
        <c:ser>
          <c:idx val="12"/>
          <c:order val="12"/>
          <c:tx>
            <c:strRef>
              <c:f>Todos!$N$16</c:f>
              <c:strCache>
                <c:ptCount val="1"/>
                <c:pt idx="0">
                  <c:v>O - SERVICIOS SOCIALES Y DE SALUD</c:v>
                </c:pt>
              </c:strCache>
            </c:strRef>
          </c:tx>
          <c:invertIfNegative val="0"/>
          <c:cat>
            <c:numRef>
              <c:f>Todos!$O$3:$X$3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Todos!$O$16:$X$16</c:f>
              <c:numCache>
                <c:formatCode>_-* #,##0_-;\-* #,##0_-;_-* "-"??_-;_-@_-</c:formatCode>
                <c:ptCount val="10"/>
                <c:pt idx="0">
                  <c:v>545118.76999999979</c:v>
                </c:pt>
                <c:pt idx="1">
                  <c:v>574649.70999999985</c:v>
                </c:pt>
                <c:pt idx="2">
                  <c:v>575009.96000000008</c:v>
                </c:pt>
                <c:pt idx="3">
                  <c:v>662431.92000000027</c:v>
                </c:pt>
                <c:pt idx="4">
                  <c:v>783562.17</c:v>
                </c:pt>
                <c:pt idx="5">
                  <c:v>916614.75000000023</c:v>
                </c:pt>
                <c:pt idx="6">
                  <c:v>974059.58000000019</c:v>
                </c:pt>
                <c:pt idx="7">
                  <c:v>1009881.7500000002</c:v>
                </c:pt>
                <c:pt idx="8">
                  <c:v>1094407.81</c:v>
                </c:pt>
                <c:pt idx="9">
                  <c:v>1078179.4300000004</c:v>
                </c:pt>
              </c:numCache>
            </c:numRef>
          </c:val>
        </c:ser>
        <c:ser>
          <c:idx val="13"/>
          <c:order val="13"/>
          <c:tx>
            <c:strRef>
              <c:f>Todos!$N$17</c:f>
              <c:strCache>
                <c:ptCount val="1"/>
                <c:pt idx="0">
                  <c:v>F - SUMINISTRO DE ELECTRICIDAD, GAS Y AGUA</c:v>
                </c:pt>
              </c:strCache>
            </c:strRef>
          </c:tx>
          <c:invertIfNegative val="0"/>
          <c:cat>
            <c:numRef>
              <c:f>Todos!$O$3:$X$3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Todos!$O$17:$X$17</c:f>
              <c:numCache>
                <c:formatCode>General</c:formatCode>
                <c:ptCount val="10"/>
                <c:pt idx="8" formatCode="_-* #,##0_-;\-* #,##0_-;_-* &quot;-&quot;??_-;_-@_-">
                  <c:v>1133212.7399999998</c:v>
                </c:pt>
                <c:pt idx="9" formatCode="_-* #,##0_-;\-* #,##0_-;_-* &quot;-&quot;??_-;_-@_-">
                  <c:v>1070839.1800000002</c:v>
                </c:pt>
              </c:numCache>
            </c:numRef>
          </c:val>
        </c:ser>
        <c:ser>
          <c:idx val="14"/>
          <c:order val="14"/>
          <c:tx>
            <c:strRef>
              <c:f>Todos!$N$18</c:f>
              <c:strCache>
                <c:ptCount val="1"/>
                <c:pt idx="0">
                  <c:v>P - OTRAS ACTIVIDADES DE SERVICIOS COMUNITARIAS, SOCIALES Y PERSONALES</c:v>
                </c:pt>
              </c:strCache>
            </c:strRef>
          </c:tx>
          <c:invertIfNegative val="0"/>
          <c:cat>
            <c:numRef>
              <c:f>Todos!$O$3:$X$3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Todos!$O$18:$X$18</c:f>
              <c:numCache>
                <c:formatCode>_-* #,##0_-;\-* #,##0_-;_-* "-"??_-;_-@_-</c:formatCode>
                <c:ptCount val="10"/>
                <c:pt idx="0">
                  <c:v>687504.61</c:v>
                </c:pt>
                <c:pt idx="1">
                  <c:v>600335.98999999987</c:v>
                </c:pt>
                <c:pt idx="2">
                  <c:v>490542.75</c:v>
                </c:pt>
                <c:pt idx="3">
                  <c:v>480643.24999999994</c:v>
                </c:pt>
                <c:pt idx="4">
                  <c:v>502154.26000000007</c:v>
                </c:pt>
                <c:pt idx="5">
                  <c:v>397921.76999999996</c:v>
                </c:pt>
                <c:pt idx="6">
                  <c:v>1146148.8600000001</c:v>
                </c:pt>
                <c:pt idx="7">
                  <c:v>932309.16999999993</c:v>
                </c:pt>
                <c:pt idx="8">
                  <c:v>781835.70000000007</c:v>
                </c:pt>
                <c:pt idx="9">
                  <c:v>825912.05000000028</c:v>
                </c:pt>
              </c:numCache>
            </c:numRef>
          </c:val>
        </c:ser>
        <c:ser>
          <c:idx val="15"/>
          <c:order val="15"/>
          <c:tx>
            <c:strRef>
              <c:f>Todos!$N$19</c:f>
              <c:strCache>
                <c:ptCount val="1"/>
                <c:pt idx="0">
                  <c:v>M - ADM. PUBLICA Y DEFENSA, PLANES DE SEG. SOCIAL AFILIACION OBLIGATORIA</c:v>
                </c:pt>
              </c:strCache>
            </c:strRef>
          </c:tx>
          <c:invertIfNegative val="0"/>
          <c:cat>
            <c:numRef>
              <c:f>Todos!$O$3:$X$3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Todos!$O$19:$X$19</c:f>
              <c:numCache>
                <c:formatCode>_-* #,##0_-;\-* #,##0_-;_-* "-"??_-;_-@_-</c:formatCode>
                <c:ptCount val="10"/>
                <c:pt idx="1">
                  <c:v>45218.34</c:v>
                </c:pt>
                <c:pt idx="2">
                  <c:v>42945.02</c:v>
                </c:pt>
                <c:pt idx="3">
                  <c:v>36534.33</c:v>
                </c:pt>
                <c:pt idx="4">
                  <c:v>36989.919999999998</c:v>
                </c:pt>
                <c:pt idx="5">
                  <c:v>42741.16</c:v>
                </c:pt>
                <c:pt idx="6">
                  <c:v>51484.840000000004</c:v>
                </c:pt>
                <c:pt idx="7">
                  <c:v>58663.79</c:v>
                </c:pt>
                <c:pt idx="8">
                  <c:v>46424.450000000004</c:v>
                </c:pt>
                <c:pt idx="9">
                  <c:v>40405.649999999994</c:v>
                </c:pt>
              </c:numCache>
            </c:numRef>
          </c:val>
        </c:ser>
        <c:ser>
          <c:idx val="16"/>
          <c:order val="16"/>
          <c:tx>
            <c:strRef>
              <c:f>Todos!$N$20</c:f>
              <c:strCache>
                <c:ptCount val="1"/>
                <c:pt idx="0">
                  <c:v>Q - CONSEJO DE ADMINISTRACION DE EDIFICIOS Y CONDOMINIOS</c:v>
                </c:pt>
              </c:strCache>
            </c:strRef>
          </c:tx>
          <c:invertIfNegative val="0"/>
          <c:cat>
            <c:numRef>
              <c:f>Todos!$O$3:$X$3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Todos!$O$20:$X$20</c:f>
              <c:numCache>
                <c:formatCode>_-* #,##0_-;\-* #,##0_-;_-* "-"??_-;_-@_-</c:formatCode>
                <c:ptCount val="10"/>
                <c:pt idx="0">
                  <c:v>0</c:v>
                </c:pt>
                <c:pt idx="1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7"/>
          <c:order val="17"/>
          <c:tx>
            <c:strRef>
              <c:f>Todos!$N$21</c:f>
              <c:strCache>
                <c:ptCount val="1"/>
                <c:pt idx="0">
                  <c:v>R - ORGANIZACIONES Y ORGANOS EXTRATERRITORIALES</c:v>
                </c:pt>
              </c:strCache>
            </c:strRef>
          </c:tx>
          <c:invertIfNegative val="0"/>
          <c:cat>
            <c:numRef>
              <c:f>Todos!$O$3:$X$3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Todos!$O$21:$X$21</c:f>
              <c:numCache>
                <c:formatCode>General</c:formatCode>
                <c:ptCount val="10"/>
                <c:pt idx="0" formatCode="_-* #,##0_-;\-* #,##0_-;_-* &quot;-&quot;??_-;_-@_-">
                  <c:v>0</c:v>
                </c:pt>
              </c:numCache>
            </c:numRef>
          </c:val>
        </c:ser>
        <c:ser>
          <c:idx val="18"/>
          <c:order val="18"/>
          <c:tx>
            <c:strRef>
              <c:f>Todos!$N$22</c:f>
              <c:strCache>
                <c:ptCount val="1"/>
                <c:pt idx="0">
                  <c:v>SIN INFORMACION</c:v>
                </c:pt>
              </c:strCache>
            </c:strRef>
          </c:tx>
          <c:invertIfNegative val="0"/>
          <c:cat>
            <c:numRef>
              <c:f>Todos!$O$3:$X$3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Todos!$O$22:$X$22</c:f>
              <c:numCache>
                <c:formatCode>General</c:formatCode>
                <c:ptCount val="10"/>
                <c:pt idx="0" formatCode="_-* #,##0_-;\-* #,##0_-;_-* &quot;-&quot;??_-;_-@_-">
                  <c:v>2708.39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8768768"/>
        <c:axId val="98770304"/>
      </c:barChart>
      <c:catAx>
        <c:axId val="98768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8770304"/>
        <c:crosses val="autoZero"/>
        <c:auto val="1"/>
        <c:lblAlgn val="ctr"/>
        <c:lblOffset val="100"/>
        <c:noMultiLvlLbl val="0"/>
      </c:catAx>
      <c:valAx>
        <c:axId val="98770304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out"/>
        <c:minorTickMark val="none"/>
        <c:tickLblPos val="nextTo"/>
        <c:crossAx val="98768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479955632169906"/>
          <c:y val="4.2891361573581095E-2"/>
          <c:w val="0.34166666666666667"/>
          <c:h val="0.7962729658792651"/>
        </c:manualLayout>
      </c:layout>
      <c:overlay val="0"/>
      <c:txPr>
        <a:bodyPr/>
        <a:lstStyle/>
        <a:p>
          <a:pPr>
            <a:defRPr sz="600"/>
          </a:pPr>
          <a:endParaRPr lang="es-C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Todos!$N$27</c:f>
              <c:strCache>
                <c:ptCount val="1"/>
                <c:pt idx="0">
                  <c:v>K - INTERMEDIACION FINANCIERA</c:v>
                </c:pt>
              </c:strCache>
            </c:strRef>
          </c:tx>
          <c:invertIfNegative val="0"/>
          <c:cat>
            <c:numRef>
              <c:f>Todos!$O$26:$X$26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Todos!$O$27:$X$27</c:f>
              <c:numCache>
                <c:formatCode>_-* #,##0_-;\-* #,##0_-;_-* "-"??_-;_-@_-</c:formatCode>
                <c:ptCount val="10"/>
                <c:pt idx="0">
                  <c:v>2801413880.3300004</c:v>
                </c:pt>
                <c:pt idx="1">
                  <c:v>3038944875.210001</c:v>
                </c:pt>
                <c:pt idx="2">
                  <c:v>3020619344.1000018</c:v>
                </c:pt>
                <c:pt idx="3">
                  <c:v>4390610592.9099932</c:v>
                </c:pt>
                <c:pt idx="4">
                  <c:v>3723384728.9200044</c:v>
                </c:pt>
                <c:pt idx="5">
                  <c:v>3782274845.8799963</c:v>
                </c:pt>
                <c:pt idx="6">
                  <c:v>3902839029.3200073</c:v>
                </c:pt>
                <c:pt idx="7">
                  <c:v>3699836429.7800035</c:v>
                </c:pt>
                <c:pt idx="8">
                  <c:v>3778611223.559998</c:v>
                </c:pt>
                <c:pt idx="9">
                  <c:v>4296717689.8000021</c:v>
                </c:pt>
              </c:numCache>
            </c:numRef>
          </c:val>
        </c:ser>
        <c:ser>
          <c:idx val="1"/>
          <c:order val="1"/>
          <c:tx>
            <c:strRef>
              <c:f>Todos!$N$28</c:f>
              <c:strCache>
                <c:ptCount val="1"/>
                <c:pt idx="0">
                  <c:v>H - COMERCIO AL POR MAYOR Y MENOR, REP. VEH.AUTOMOTORES/ENSERES DOMESTICOS</c:v>
                </c:pt>
              </c:strCache>
            </c:strRef>
          </c:tx>
          <c:invertIfNegative val="0"/>
          <c:cat>
            <c:numRef>
              <c:f>Todos!$O$26:$X$26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Todos!$O$28:$X$28</c:f>
              <c:numCache>
                <c:formatCode>_-* #,##0_-;\-* #,##0_-;_-* "-"??_-;_-@_-</c:formatCode>
                <c:ptCount val="10"/>
                <c:pt idx="0">
                  <c:v>2575195181.6999931</c:v>
                </c:pt>
                <c:pt idx="1">
                  <c:v>2905510174.9199948</c:v>
                </c:pt>
                <c:pt idx="2">
                  <c:v>3106410067.0700321</c:v>
                </c:pt>
                <c:pt idx="3">
                  <c:v>3373307030.9400158</c:v>
                </c:pt>
                <c:pt idx="4">
                  <c:v>3036231304.0499988</c:v>
                </c:pt>
                <c:pt idx="5">
                  <c:v>3647075641.1600013</c:v>
                </c:pt>
                <c:pt idx="6">
                  <c:v>4208613852.0500164</c:v>
                </c:pt>
                <c:pt idx="7">
                  <c:v>4359490375.9399796</c:v>
                </c:pt>
                <c:pt idx="8">
                  <c:v>4398401362.4700098</c:v>
                </c:pt>
                <c:pt idx="9">
                  <c:v>4249074600.1400127</c:v>
                </c:pt>
              </c:numCache>
            </c:numRef>
          </c:val>
        </c:ser>
        <c:ser>
          <c:idx val="2"/>
          <c:order val="2"/>
          <c:tx>
            <c:strRef>
              <c:f>Todos!$N$29</c:f>
              <c:strCache>
                <c:ptCount val="1"/>
                <c:pt idx="0">
                  <c:v>D - INDUSTRIAS MANUFACTURERAS NO METALICAS</c:v>
                </c:pt>
              </c:strCache>
            </c:strRef>
          </c:tx>
          <c:invertIfNegative val="0"/>
          <c:cat>
            <c:numRef>
              <c:f>Todos!$O$26:$X$26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Todos!$O$29:$X$29</c:f>
              <c:numCache>
                <c:formatCode>_-* #,##0_-;\-* #,##0_-;_-* "-"??_-;_-@_-</c:formatCode>
                <c:ptCount val="10"/>
                <c:pt idx="0">
                  <c:v>1365848791.04</c:v>
                </c:pt>
                <c:pt idx="1">
                  <c:v>1267336191.0099988</c:v>
                </c:pt>
                <c:pt idx="2">
                  <c:v>1667616646.1999991</c:v>
                </c:pt>
                <c:pt idx="3">
                  <c:v>1530707826.0999997</c:v>
                </c:pt>
                <c:pt idx="4">
                  <c:v>1624658465.3299956</c:v>
                </c:pt>
                <c:pt idx="5">
                  <c:v>1846864778.1999989</c:v>
                </c:pt>
                <c:pt idx="6">
                  <c:v>2425360026.2800026</c:v>
                </c:pt>
                <c:pt idx="7">
                  <c:v>2432412878.9200025</c:v>
                </c:pt>
                <c:pt idx="8">
                  <c:v>2471225087.5699978</c:v>
                </c:pt>
                <c:pt idx="9">
                  <c:v>2985363926.150001</c:v>
                </c:pt>
              </c:numCache>
            </c:numRef>
          </c:val>
        </c:ser>
        <c:ser>
          <c:idx val="3"/>
          <c:order val="3"/>
          <c:tx>
            <c:strRef>
              <c:f>Todos!$N$30</c:f>
              <c:strCache>
                <c:ptCount val="1"/>
                <c:pt idx="0">
                  <c:v>A - AGRICULTURA, GANADERIA, CAZA Y SILVICULTURA</c:v>
                </c:pt>
              </c:strCache>
            </c:strRef>
          </c:tx>
          <c:invertIfNegative val="0"/>
          <c:cat>
            <c:numRef>
              <c:f>Todos!$O$26:$X$26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Todos!$O$30:$X$30</c:f>
              <c:numCache>
                <c:formatCode>_-* #,##0_-;\-* #,##0_-;_-* "-"??_-;_-@_-</c:formatCode>
                <c:ptCount val="10"/>
                <c:pt idx="0">
                  <c:v>435841025.91999984</c:v>
                </c:pt>
                <c:pt idx="1">
                  <c:v>496643245.61999983</c:v>
                </c:pt>
                <c:pt idx="2">
                  <c:v>530963744.10999972</c:v>
                </c:pt>
                <c:pt idx="3">
                  <c:v>636388564.75999951</c:v>
                </c:pt>
                <c:pt idx="4">
                  <c:v>603396412.35000014</c:v>
                </c:pt>
                <c:pt idx="5">
                  <c:v>587775071.08999944</c:v>
                </c:pt>
                <c:pt idx="6">
                  <c:v>731287163.07000053</c:v>
                </c:pt>
                <c:pt idx="7">
                  <c:v>845662113.29999983</c:v>
                </c:pt>
                <c:pt idx="8">
                  <c:v>1042545916.4799995</c:v>
                </c:pt>
                <c:pt idx="9">
                  <c:v>1545568811.1299992</c:v>
                </c:pt>
              </c:numCache>
            </c:numRef>
          </c:val>
        </c:ser>
        <c:ser>
          <c:idx val="4"/>
          <c:order val="4"/>
          <c:tx>
            <c:strRef>
              <c:f>Todos!$N$31</c:f>
              <c:strCache>
                <c:ptCount val="1"/>
                <c:pt idx="0">
                  <c:v>C - EXPLOTACION DE MINAS Y CANTERAS</c:v>
                </c:pt>
              </c:strCache>
            </c:strRef>
          </c:tx>
          <c:invertIfNegative val="0"/>
          <c:cat>
            <c:numRef>
              <c:f>Todos!$O$26:$X$26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Todos!$O$31:$X$31</c:f>
              <c:numCache>
                <c:formatCode>_-* #,##0_-;\-* #,##0_-;_-* "-"??_-;_-@_-</c:formatCode>
                <c:ptCount val="10"/>
                <c:pt idx="0">
                  <c:v>674565745.61000001</c:v>
                </c:pt>
                <c:pt idx="1">
                  <c:v>1180752745.4099994</c:v>
                </c:pt>
                <c:pt idx="2">
                  <c:v>1137550999.5200005</c:v>
                </c:pt>
                <c:pt idx="3">
                  <c:v>1494585096.3099997</c:v>
                </c:pt>
                <c:pt idx="4">
                  <c:v>872874672.32000077</c:v>
                </c:pt>
                <c:pt idx="5">
                  <c:v>1138699367.9400001</c:v>
                </c:pt>
                <c:pt idx="6">
                  <c:v>1443612932.6800005</c:v>
                </c:pt>
                <c:pt idx="7">
                  <c:v>1168696174.6899993</c:v>
                </c:pt>
                <c:pt idx="8">
                  <c:v>1246188002.9000001</c:v>
                </c:pt>
                <c:pt idx="9">
                  <c:v>1380480648.4799993</c:v>
                </c:pt>
              </c:numCache>
            </c:numRef>
          </c:val>
        </c:ser>
        <c:ser>
          <c:idx val="5"/>
          <c:order val="5"/>
          <c:tx>
            <c:strRef>
              <c:f>Todos!$N$32</c:f>
              <c:strCache>
                <c:ptCount val="1"/>
                <c:pt idx="0">
                  <c:v>J - TRANSPORTE, ALMACENAMIENTO Y COMUNICACIONES</c:v>
                </c:pt>
              </c:strCache>
            </c:strRef>
          </c:tx>
          <c:invertIfNegative val="0"/>
          <c:cat>
            <c:numRef>
              <c:f>Todos!$O$26:$X$26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Todos!$O$32:$X$32</c:f>
              <c:numCache>
                <c:formatCode>_-* #,##0_-;\-* #,##0_-;_-* "-"??_-;_-@_-</c:formatCode>
                <c:ptCount val="10"/>
                <c:pt idx="0">
                  <c:v>715029990.56000018</c:v>
                </c:pt>
                <c:pt idx="1">
                  <c:v>763346806.97999966</c:v>
                </c:pt>
                <c:pt idx="2">
                  <c:v>822909724.38000071</c:v>
                </c:pt>
                <c:pt idx="3">
                  <c:v>965612388.62000108</c:v>
                </c:pt>
                <c:pt idx="4">
                  <c:v>868390583.86000001</c:v>
                </c:pt>
                <c:pt idx="5">
                  <c:v>854543781.62999928</c:v>
                </c:pt>
                <c:pt idx="6">
                  <c:v>973935302.50999796</c:v>
                </c:pt>
                <c:pt idx="7">
                  <c:v>936015888.65000081</c:v>
                </c:pt>
                <c:pt idx="8">
                  <c:v>972149330.00999963</c:v>
                </c:pt>
                <c:pt idx="9">
                  <c:v>1182298949.9900019</c:v>
                </c:pt>
              </c:numCache>
            </c:numRef>
          </c:val>
        </c:ser>
        <c:ser>
          <c:idx val="6"/>
          <c:order val="6"/>
          <c:tx>
            <c:strRef>
              <c:f>Todos!$N$33</c:f>
              <c:strCache>
                <c:ptCount val="1"/>
                <c:pt idx="0">
                  <c:v>G - CONSTRUCCION</c:v>
                </c:pt>
              </c:strCache>
            </c:strRef>
          </c:tx>
          <c:invertIfNegative val="0"/>
          <c:cat>
            <c:numRef>
              <c:f>Todos!$O$26:$X$26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Todos!$O$33:$X$33</c:f>
              <c:numCache>
                <c:formatCode>_-* #,##0_-;\-* #,##0_-;_-* "-"??_-;_-@_-</c:formatCode>
                <c:ptCount val="10"/>
                <c:pt idx="0">
                  <c:v>565319774.93000054</c:v>
                </c:pt>
                <c:pt idx="1">
                  <c:v>621737300.53999937</c:v>
                </c:pt>
                <c:pt idx="2">
                  <c:v>701917380.93000185</c:v>
                </c:pt>
                <c:pt idx="3">
                  <c:v>755186973.87999856</c:v>
                </c:pt>
                <c:pt idx="4">
                  <c:v>714227671.23999953</c:v>
                </c:pt>
                <c:pt idx="5">
                  <c:v>890010200.21999943</c:v>
                </c:pt>
                <c:pt idx="6">
                  <c:v>893702433.4800005</c:v>
                </c:pt>
                <c:pt idx="7">
                  <c:v>1072384609.3399984</c:v>
                </c:pt>
                <c:pt idx="8">
                  <c:v>1165155740.1499982</c:v>
                </c:pt>
                <c:pt idx="9">
                  <c:v>1169877348.0500009</c:v>
                </c:pt>
              </c:numCache>
            </c:numRef>
          </c:val>
        </c:ser>
        <c:ser>
          <c:idx val="7"/>
          <c:order val="7"/>
          <c:tx>
            <c:strRef>
              <c:f>Todos!$N$34</c:f>
              <c:strCache>
                <c:ptCount val="1"/>
                <c:pt idx="0">
                  <c:v>E - INDUSTRIAS MANUFACTURERAS METALICAS</c:v>
                </c:pt>
              </c:strCache>
            </c:strRef>
          </c:tx>
          <c:invertIfNegative val="0"/>
          <c:cat>
            <c:numRef>
              <c:f>Todos!$O$26:$X$26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Todos!$O$34:$X$34</c:f>
              <c:numCache>
                <c:formatCode>_-* #,##0_-;\-* #,##0_-;_-* "-"??_-;_-@_-</c:formatCode>
                <c:ptCount val="10"/>
                <c:pt idx="0">
                  <c:v>441748733.31999916</c:v>
                </c:pt>
                <c:pt idx="1">
                  <c:v>472411644.54999971</c:v>
                </c:pt>
                <c:pt idx="2">
                  <c:v>506865435.62999815</c:v>
                </c:pt>
                <c:pt idx="3">
                  <c:v>644425287.73000121</c:v>
                </c:pt>
                <c:pt idx="4">
                  <c:v>541499188.88999987</c:v>
                </c:pt>
                <c:pt idx="5">
                  <c:v>603091618.85999942</c:v>
                </c:pt>
                <c:pt idx="6">
                  <c:v>708097927.1399982</c:v>
                </c:pt>
                <c:pt idx="7">
                  <c:v>816709350.02000189</c:v>
                </c:pt>
                <c:pt idx="8">
                  <c:v>1414287777.8399971</c:v>
                </c:pt>
                <c:pt idx="9">
                  <c:v>1086799844.1999989</c:v>
                </c:pt>
              </c:numCache>
            </c:numRef>
          </c:val>
        </c:ser>
        <c:ser>
          <c:idx val="8"/>
          <c:order val="8"/>
          <c:tx>
            <c:strRef>
              <c:f>Todos!$N$35</c:f>
              <c:strCache>
                <c:ptCount val="1"/>
                <c:pt idx="0">
                  <c:v>F - SUMINISTRO DE ELECTRICIDAD, GAS Y AGUA</c:v>
                </c:pt>
              </c:strCache>
            </c:strRef>
          </c:tx>
          <c:invertIfNegative val="0"/>
          <c:cat>
            <c:numRef>
              <c:f>Todos!$O$26:$X$26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Todos!$O$35:$X$35</c:f>
              <c:numCache>
                <c:formatCode>_-* #,##0_-;\-* #,##0_-;_-* "-"??_-;_-@_-</c:formatCode>
                <c:ptCount val="10"/>
                <c:pt idx="0">
                  <c:v>636518312.67999959</c:v>
                </c:pt>
                <c:pt idx="1">
                  <c:v>807457706.88000011</c:v>
                </c:pt>
                <c:pt idx="2">
                  <c:v>920596278.17000008</c:v>
                </c:pt>
                <c:pt idx="3">
                  <c:v>949539256.18000042</c:v>
                </c:pt>
                <c:pt idx="4">
                  <c:v>843393857.47000015</c:v>
                </c:pt>
                <c:pt idx="5">
                  <c:v>962456132.43000054</c:v>
                </c:pt>
                <c:pt idx="6">
                  <c:v>1096783562.3699996</c:v>
                </c:pt>
                <c:pt idx="7">
                  <c:v>1016643758.6000007</c:v>
                </c:pt>
                <c:pt idx="8">
                  <c:v>981696397.39000046</c:v>
                </c:pt>
                <c:pt idx="9">
                  <c:v>1061673210.2699997</c:v>
                </c:pt>
              </c:numCache>
            </c:numRef>
          </c:val>
        </c:ser>
        <c:ser>
          <c:idx val="9"/>
          <c:order val="9"/>
          <c:tx>
            <c:strRef>
              <c:f>Todos!$N$36</c:f>
              <c:strCache>
                <c:ptCount val="1"/>
                <c:pt idx="0">
                  <c:v>L - ACTIVIDADES INMOBILIARIAS, EMPRESARIALES Y DE ALQUILER</c:v>
                </c:pt>
              </c:strCache>
            </c:strRef>
          </c:tx>
          <c:invertIfNegative val="0"/>
          <c:cat>
            <c:numRef>
              <c:f>Todos!$O$26:$X$26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Todos!$O$36:$X$36</c:f>
              <c:numCache>
                <c:formatCode>_-* #,##0_-;\-* #,##0_-;_-* "-"??_-;_-@_-</c:formatCode>
                <c:ptCount val="10"/>
                <c:pt idx="0">
                  <c:v>837726732.11000204</c:v>
                </c:pt>
                <c:pt idx="1">
                  <c:v>1010597752.2000008</c:v>
                </c:pt>
                <c:pt idx="2">
                  <c:v>791578151.83999896</c:v>
                </c:pt>
                <c:pt idx="3">
                  <c:v>782196417.76999795</c:v>
                </c:pt>
                <c:pt idx="4">
                  <c:v>907928291.24000049</c:v>
                </c:pt>
                <c:pt idx="5">
                  <c:v>819831032.48000014</c:v>
                </c:pt>
                <c:pt idx="6">
                  <c:v>1005687427.9099975</c:v>
                </c:pt>
                <c:pt idx="7">
                  <c:v>891230484.8099997</c:v>
                </c:pt>
                <c:pt idx="8">
                  <c:v>957158126.96000016</c:v>
                </c:pt>
                <c:pt idx="9">
                  <c:v>980925012.0099951</c:v>
                </c:pt>
              </c:numCache>
            </c:numRef>
          </c:val>
        </c:ser>
        <c:ser>
          <c:idx val="10"/>
          <c:order val="10"/>
          <c:tx>
            <c:strRef>
              <c:f>Todos!$N$37</c:f>
              <c:strCache>
                <c:ptCount val="1"/>
                <c:pt idx="0">
                  <c:v>B - PESCA</c:v>
                </c:pt>
              </c:strCache>
            </c:strRef>
          </c:tx>
          <c:invertIfNegative val="0"/>
          <c:cat>
            <c:numRef>
              <c:f>Todos!$O$26:$X$26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Todos!$O$37:$X$37</c:f>
              <c:numCache>
                <c:formatCode>_-* #,##0_-;\-* #,##0_-;_-* "-"??_-;_-@_-</c:formatCode>
                <c:ptCount val="10"/>
                <c:pt idx="0">
                  <c:v>102242960.65000002</c:v>
                </c:pt>
                <c:pt idx="1">
                  <c:v>127157784.17999998</c:v>
                </c:pt>
                <c:pt idx="2">
                  <c:v>147998032.15000001</c:v>
                </c:pt>
                <c:pt idx="3">
                  <c:v>160627281.7299999</c:v>
                </c:pt>
                <c:pt idx="4">
                  <c:v>138090165.58999997</c:v>
                </c:pt>
                <c:pt idx="5">
                  <c:v>126664191.34999999</c:v>
                </c:pt>
                <c:pt idx="6">
                  <c:v>254351489.40000007</c:v>
                </c:pt>
                <c:pt idx="7">
                  <c:v>192845875.09000012</c:v>
                </c:pt>
                <c:pt idx="8">
                  <c:v>315915733.45000011</c:v>
                </c:pt>
                <c:pt idx="9">
                  <c:v>363318954.81000012</c:v>
                </c:pt>
              </c:numCache>
            </c:numRef>
          </c:val>
        </c:ser>
        <c:ser>
          <c:idx val="11"/>
          <c:order val="11"/>
          <c:tx>
            <c:strRef>
              <c:f>Todos!$N$38</c:f>
              <c:strCache>
                <c:ptCount val="1"/>
                <c:pt idx="0">
                  <c:v>N - ENSEÑANZA</c:v>
                </c:pt>
              </c:strCache>
            </c:strRef>
          </c:tx>
          <c:invertIfNegative val="0"/>
          <c:cat>
            <c:numRef>
              <c:f>Todos!$O$26:$X$26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Todos!$O$38:$X$38</c:f>
              <c:numCache>
                <c:formatCode>_-* #,##0_-;\-* #,##0_-;_-* "-"??_-;_-@_-</c:formatCode>
                <c:ptCount val="10"/>
                <c:pt idx="0">
                  <c:v>162795924.33000001</c:v>
                </c:pt>
                <c:pt idx="1">
                  <c:v>168354927.58001113</c:v>
                </c:pt>
                <c:pt idx="2">
                  <c:v>163503479.10996777</c:v>
                </c:pt>
                <c:pt idx="3">
                  <c:v>166306963.45998475</c:v>
                </c:pt>
                <c:pt idx="4">
                  <c:v>176624336.99999994</c:v>
                </c:pt>
                <c:pt idx="5">
                  <c:v>197512328.69000053</c:v>
                </c:pt>
                <c:pt idx="6">
                  <c:v>220090941.88996482</c:v>
                </c:pt>
                <c:pt idx="7">
                  <c:v>205649269.64001393</c:v>
                </c:pt>
                <c:pt idx="8">
                  <c:v>209946206.33000028</c:v>
                </c:pt>
                <c:pt idx="9">
                  <c:v>224404542.0999949</c:v>
                </c:pt>
              </c:numCache>
            </c:numRef>
          </c:val>
        </c:ser>
        <c:ser>
          <c:idx val="12"/>
          <c:order val="12"/>
          <c:tx>
            <c:strRef>
              <c:f>Todos!$N$39</c:f>
              <c:strCache>
                <c:ptCount val="1"/>
                <c:pt idx="0">
                  <c:v>I - HOTELES Y RESTAURANTES</c:v>
                </c:pt>
              </c:strCache>
            </c:strRef>
          </c:tx>
          <c:invertIfNegative val="0"/>
          <c:cat>
            <c:numRef>
              <c:f>Todos!$O$26:$X$26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Todos!$O$39:$X$39</c:f>
              <c:numCache>
                <c:formatCode>_-* #,##0_-;\-* #,##0_-;_-* "-"??_-;_-@_-</c:formatCode>
                <c:ptCount val="10"/>
                <c:pt idx="0">
                  <c:v>95947361.049999923</c:v>
                </c:pt>
                <c:pt idx="1">
                  <c:v>101853188.99999997</c:v>
                </c:pt>
                <c:pt idx="2">
                  <c:v>103280841.31999989</c:v>
                </c:pt>
                <c:pt idx="3">
                  <c:v>110185472.28999984</c:v>
                </c:pt>
                <c:pt idx="4">
                  <c:v>187046292.80000001</c:v>
                </c:pt>
                <c:pt idx="5">
                  <c:v>151474093.12000018</c:v>
                </c:pt>
                <c:pt idx="6">
                  <c:v>142860810.65000004</c:v>
                </c:pt>
                <c:pt idx="7">
                  <c:v>147776286.54999992</c:v>
                </c:pt>
                <c:pt idx="8">
                  <c:v>161398166.02999979</c:v>
                </c:pt>
                <c:pt idx="9">
                  <c:v>163345944.0100002</c:v>
                </c:pt>
              </c:numCache>
            </c:numRef>
          </c:val>
        </c:ser>
        <c:ser>
          <c:idx val="13"/>
          <c:order val="13"/>
          <c:tx>
            <c:strRef>
              <c:f>Todos!$N$40</c:f>
              <c:strCache>
                <c:ptCount val="1"/>
                <c:pt idx="0">
                  <c:v>O - SERVICIOS SOCIALES Y DE SALUD</c:v>
                </c:pt>
              </c:strCache>
            </c:strRef>
          </c:tx>
          <c:invertIfNegative val="0"/>
          <c:cat>
            <c:numRef>
              <c:f>Todos!$O$26:$X$26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Todos!$O$40:$X$40</c:f>
              <c:numCache>
                <c:formatCode>_-* #,##0_-;\-* #,##0_-;_-* "-"??_-;_-@_-</c:formatCode>
                <c:ptCount val="10"/>
                <c:pt idx="0">
                  <c:v>88495713.560000002</c:v>
                </c:pt>
                <c:pt idx="1">
                  <c:v>98382721.480000034</c:v>
                </c:pt>
                <c:pt idx="2">
                  <c:v>108592048.91999979</c:v>
                </c:pt>
                <c:pt idx="3">
                  <c:v>105872540.29000002</c:v>
                </c:pt>
                <c:pt idx="4">
                  <c:v>116934443.70000029</c:v>
                </c:pt>
                <c:pt idx="5">
                  <c:v>130924297.82000004</c:v>
                </c:pt>
                <c:pt idx="6">
                  <c:v>134485535.2900002</c:v>
                </c:pt>
                <c:pt idx="7">
                  <c:v>136717324.05000013</c:v>
                </c:pt>
                <c:pt idx="8">
                  <c:v>147740618.33999997</c:v>
                </c:pt>
                <c:pt idx="9">
                  <c:v>152425882.01999992</c:v>
                </c:pt>
              </c:numCache>
            </c:numRef>
          </c:val>
        </c:ser>
        <c:ser>
          <c:idx val="14"/>
          <c:order val="14"/>
          <c:tx>
            <c:strRef>
              <c:f>Todos!$N$41</c:f>
              <c:strCache>
                <c:ptCount val="1"/>
                <c:pt idx="0">
                  <c:v>P - OTRAS ACTIVIDADES DE SERVICIOS COMUNITARIAS, SOCIALES Y PERSONALES</c:v>
                </c:pt>
              </c:strCache>
            </c:strRef>
          </c:tx>
          <c:invertIfNegative val="0"/>
          <c:cat>
            <c:numRef>
              <c:f>Todos!$O$26:$X$26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Todos!$O$41:$X$41</c:f>
              <c:numCache>
                <c:formatCode>_-* #,##0_-;\-* #,##0_-;_-* "-"??_-;_-@_-</c:formatCode>
                <c:ptCount val="10"/>
                <c:pt idx="0">
                  <c:v>195410020.53999993</c:v>
                </c:pt>
                <c:pt idx="1">
                  <c:v>143145316.81000009</c:v>
                </c:pt>
                <c:pt idx="2">
                  <c:v>86900162.089999944</c:v>
                </c:pt>
                <c:pt idx="3">
                  <c:v>107795335.12000012</c:v>
                </c:pt>
                <c:pt idx="4">
                  <c:v>83818670.720000029</c:v>
                </c:pt>
                <c:pt idx="5">
                  <c:v>87107824.40000011</c:v>
                </c:pt>
                <c:pt idx="6">
                  <c:v>102712821.72000013</c:v>
                </c:pt>
                <c:pt idx="7">
                  <c:v>199096373.11000016</c:v>
                </c:pt>
                <c:pt idx="8">
                  <c:v>79271204.949999928</c:v>
                </c:pt>
                <c:pt idx="9">
                  <c:v>74869125.480000034</c:v>
                </c:pt>
              </c:numCache>
            </c:numRef>
          </c:val>
        </c:ser>
        <c:ser>
          <c:idx val="15"/>
          <c:order val="15"/>
          <c:tx>
            <c:strRef>
              <c:f>Todos!$N$42</c:f>
              <c:strCache>
                <c:ptCount val="1"/>
                <c:pt idx="0">
                  <c:v>M - ADM. PUBLICA Y DEFENSA, PLANES DE SEG. SOCIAL AFILIACION OBLIGATORIA</c:v>
                </c:pt>
              </c:strCache>
            </c:strRef>
          </c:tx>
          <c:invertIfNegative val="0"/>
          <c:cat>
            <c:numRef>
              <c:f>Todos!$O$26:$X$26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Todos!$O$42:$X$42</c:f>
              <c:numCache>
                <c:formatCode>_-* #,##0_-;\-* #,##0_-;_-* "-"??_-;_-@_-</c:formatCode>
                <c:ptCount val="10"/>
                <c:pt idx="0">
                  <c:v>31911648.699999996</c:v>
                </c:pt>
                <c:pt idx="1">
                  <c:v>30201584.219999999</c:v>
                </c:pt>
                <c:pt idx="2">
                  <c:v>34652342.700000003</c:v>
                </c:pt>
                <c:pt idx="3">
                  <c:v>66888545.159999989</c:v>
                </c:pt>
                <c:pt idx="4">
                  <c:v>58331044.30999504</c:v>
                </c:pt>
                <c:pt idx="5">
                  <c:v>45006619.180000007</c:v>
                </c:pt>
                <c:pt idx="6">
                  <c:v>73674923.980000034</c:v>
                </c:pt>
                <c:pt idx="7">
                  <c:v>45597174.080000006</c:v>
                </c:pt>
                <c:pt idx="8">
                  <c:v>43403764.869999982</c:v>
                </c:pt>
                <c:pt idx="9">
                  <c:v>45657939.459999986</c:v>
                </c:pt>
              </c:numCache>
            </c:numRef>
          </c:val>
        </c:ser>
        <c:ser>
          <c:idx val="16"/>
          <c:order val="16"/>
          <c:tx>
            <c:strRef>
              <c:f>Todos!$N$43</c:f>
              <c:strCache>
                <c:ptCount val="1"/>
                <c:pt idx="0">
                  <c:v>Q - CONSEJO DE ADMINISTRACION DE EDIFICIOS Y CONDOMINIOS</c:v>
                </c:pt>
              </c:strCache>
            </c:strRef>
          </c:tx>
          <c:invertIfNegative val="0"/>
          <c:cat>
            <c:numRef>
              <c:f>Todos!$O$26:$X$26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Todos!$O$43:$X$43</c:f>
              <c:numCache>
                <c:formatCode>_-* #,##0_-;\-* #,##0_-;_-* "-"??_-;_-@_-</c:formatCode>
                <c:ptCount val="10"/>
                <c:pt idx="0">
                  <c:v>61263.729999999989</c:v>
                </c:pt>
                <c:pt idx="1">
                  <c:v>130958.94999999998</c:v>
                </c:pt>
                <c:pt idx="2">
                  <c:v>56049.279999999992</c:v>
                </c:pt>
                <c:pt idx="3">
                  <c:v>95583.060000000027</c:v>
                </c:pt>
                <c:pt idx="4">
                  <c:v>102293.17</c:v>
                </c:pt>
                <c:pt idx="5">
                  <c:v>90604.08</c:v>
                </c:pt>
                <c:pt idx="6">
                  <c:v>111344.90000000001</c:v>
                </c:pt>
                <c:pt idx="7">
                  <c:v>159201.87999999998</c:v>
                </c:pt>
                <c:pt idx="8">
                  <c:v>154058.27999999997</c:v>
                </c:pt>
                <c:pt idx="9">
                  <c:v>158246.6</c:v>
                </c:pt>
              </c:numCache>
            </c:numRef>
          </c:val>
        </c:ser>
        <c:ser>
          <c:idx val="17"/>
          <c:order val="17"/>
          <c:tx>
            <c:strRef>
              <c:f>Todos!$N$44</c:f>
              <c:strCache>
                <c:ptCount val="1"/>
                <c:pt idx="0">
                  <c:v>SIN INFORMACION</c:v>
                </c:pt>
              </c:strCache>
            </c:strRef>
          </c:tx>
          <c:invertIfNegative val="0"/>
          <c:cat>
            <c:numRef>
              <c:f>Todos!$O$26:$X$26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Todos!$O$44:$X$44</c:f>
              <c:numCache>
                <c:formatCode>_-* #,##0_-;\-* #,##0_-;_-* "-"??_-;_-@_-</c:formatCode>
                <c:ptCount val="10"/>
                <c:pt idx="0">
                  <c:v>307170.32999999978</c:v>
                </c:pt>
                <c:pt idx="1">
                  <c:v>149666.47</c:v>
                </c:pt>
                <c:pt idx="2">
                  <c:v>66714.760000000024</c:v>
                </c:pt>
                <c:pt idx="3">
                  <c:v>60673.66</c:v>
                </c:pt>
                <c:pt idx="4">
                  <c:v>50988.789999999994</c:v>
                </c:pt>
                <c:pt idx="5">
                  <c:v>48737.950000000004</c:v>
                </c:pt>
                <c:pt idx="6">
                  <c:v>71881.820000000007</c:v>
                </c:pt>
                <c:pt idx="7">
                  <c:v>102827.96</c:v>
                </c:pt>
                <c:pt idx="8">
                  <c:v>215418.28000000006</c:v>
                </c:pt>
                <c:pt idx="9">
                  <c:v>155533.19000000006</c:v>
                </c:pt>
              </c:numCache>
            </c:numRef>
          </c:val>
        </c:ser>
        <c:ser>
          <c:idx val="18"/>
          <c:order val="18"/>
          <c:tx>
            <c:strRef>
              <c:f>Todos!$N$45</c:f>
              <c:strCache>
                <c:ptCount val="1"/>
                <c:pt idx="0">
                  <c:v>R - ORGANIZACIONES Y ORGANOS EXTRATERRITORIALES</c:v>
                </c:pt>
              </c:strCache>
            </c:strRef>
          </c:tx>
          <c:invertIfNegative val="0"/>
          <c:cat>
            <c:numRef>
              <c:f>Todos!$O$26:$X$26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Todos!$O$45:$X$45</c:f>
              <c:numCache>
                <c:formatCode>_-* #,##0_-;\-* #,##0_-;_-* "-"??_-;_-@_-</c:formatCode>
                <c:ptCount val="10"/>
                <c:pt idx="0">
                  <c:v>746614.48</c:v>
                </c:pt>
                <c:pt idx="1">
                  <c:v>430748.2</c:v>
                </c:pt>
                <c:pt idx="2">
                  <c:v>311409.17000000004</c:v>
                </c:pt>
                <c:pt idx="3">
                  <c:v>75606.75</c:v>
                </c:pt>
                <c:pt idx="4">
                  <c:v>86575.09</c:v>
                </c:pt>
                <c:pt idx="5">
                  <c:v>51410.280000000006</c:v>
                </c:pt>
                <c:pt idx="6">
                  <c:v>41079.58</c:v>
                </c:pt>
                <c:pt idx="7">
                  <c:v>1916.78</c:v>
                </c:pt>
                <c:pt idx="8">
                  <c:v>990.19</c:v>
                </c:pt>
                <c:pt idx="9">
                  <c:v>468.08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8537472"/>
        <c:axId val="98539008"/>
      </c:barChart>
      <c:catAx>
        <c:axId val="98537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8539008"/>
        <c:crosses val="autoZero"/>
        <c:auto val="1"/>
        <c:lblAlgn val="ctr"/>
        <c:lblOffset val="100"/>
        <c:noMultiLvlLbl val="0"/>
      </c:catAx>
      <c:valAx>
        <c:axId val="98539008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out"/>
        <c:minorTickMark val="none"/>
        <c:tickLblPos val="nextTo"/>
        <c:crossAx val="98537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452022382957287"/>
          <c:y val="4.4919218431029466E-2"/>
          <c:w val="0.34166666666666667"/>
          <c:h val="0.7962729658792651"/>
        </c:manualLayout>
      </c:layout>
      <c:overlay val="0"/>
      <c:txPr>
        <a:bodyPr/>
        <a:lstStyle/>
        <a:p>
          <a:pPr>
            <a:defRPr sz="600"/>
          </a:pPr>
          <a:endParaRPr lang="es-C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Todos!$N$50</c:f>
              <c:strCache>
                <c:ptCount val="1"/>
                <c:pt idx="0">
                  <c:v>B - PESCA</c:v>
                </c:pt>
              </c:strCache>
            </c:strRef>
          </c:tx>
          <c:invertIfNegative val="0"/>
          <c:cat>
            <c:numRef>
              <c:f>Todos!$O$49:$X$49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Todos!$O$50:$X$50</c:f>
              <c:numCache>
                <c:formatCode>0.00%</c:formatCode>
                <c:ptCount val="10"/>
                <c:pt idx="0">
                  <c:v>5.651022821784845E-2</c:v>
                </c:pt>
                <c:pt idx="1">
                  <c:v>4.1679722198506158E-2</c:v>
                </c:pt>
                <c:pt idx="2">
                  <c:v>4.4562961710974347E-2</c:v>
                </c:pt>
                <c:pt idx="3">
                  <c:v>3.9620924860682437E-2</c:v>
                </c:pt>
                <c:pt idx="4">
                  <c:v>3.5896241407353084E-2</c:v>
                </c:pt>
                <c:pt idx="5">
                  <c:v>5.113036203029455E-2</c:v>
                </c:pt>
                <c:pt idx="6">
                  <c:v>3.0277665321192332E-2</c:v>
                </c:pt>
                <c:pt idx="7">
                  <c:v>6.1281503348125294E-2</c:v>
                </c:pt>
                <c:pt idx="8">
                  <c:v>3.7120475741851656E-2</c:v>
                </c:pt>
                <c:pt idx="9">
                  <c:v>3.8426255374705079E-2</c:v>
                </c:pt>
              </c:numCache>
            </c:numRef>
          </c:val>
        </c:ser>
        <c:ser>
          <c:idx val="1"/>
          <c:order val="1"/>
          <c:tx>
            <c:strRef>
              <c:f>Todos!$N$51</c:f>
              <c:strCache>
                <c:ptCount val="1"/>
                <c:pt idx="0">
                  <c:v>C - EXPLOTACION DE MINAS Y CANTERAS</c:v>
                </c:pt>
              </c:strCache>
            </c:strRef>
          </c:tx>
          <c:invertIfNegative val="0"/>
          <c:cat>
            <c:numRef>
              <c:f>Todos!$O$49:$X$49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Todos!$O$51:$X$51</c:f>
              <c:numCache>
                <c:formatCode>0.00%</c:formatCode>
                <c:ptCount val="10"/>
                <c:pt idx="0">
                  <c:v>2.7341246009048145E-4</c:v>
                </c:pt>
                <c:pt idx="1">
                  <c:v>3.2169360729972799E-4</c:v>
                </c:pt>
                <c:pt idx="2">
                  <c:v>1.3372989084813802E-3</c:v>
                </c:pt>
                <c:pt idx="3">
                  <c:v>1.5777565331153924E-3</c:v>
                </c:pt>
                <c:pt idx="4">
                  <c:v>4.1896416701839084E-3</c:v>
                </c:pt>
                <c:pt idx="5">
                  <c:v>3.9189632712917574E-3</c:v>
                </c:pt>
                <c:pt idx="6">
                  <c:v>4.9809121179395051E-3</c:v>
                </c:pt>
                <c:pt idx="7">
                  <c:v>8.7217507772742973E-3</c:v>
                </c:pt>
                <c:pt idx="8">
                  <c:v>1.0766002504259863E-2</c:v>
                </c:pt>
                <c:pt idx="9">
                  <c:v>1.3799592620856647E-2</c:v>
                </c:pt>
              </c:numCache>
            </c:numRef>
          </c:val>
        </c:ser>
        <c:ser>
          <c:idx val="2"/>
          <c:order val="2"/>
          <c:tx>
            <c:strRef>
              <c:f>Todos!$N$52</c:f>
              <c:strCache>
                <c:ptCount val="1"/>
                <c:pt idx="0">
                  <c:v>I - HOTELES Y RESTAURANTES</c:v>
                </c:pt>
              </c:strCache>
            </c:strRef>
          </c:tx>
          <c:invertIfNegative val="0"/>
          <c:cat>
            <c:numRef>
              <c:f>Todos!$O$49:$X$49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Todos!$O$52:$X$52</c:f>
              <c:numCache>
                <c:formatCode>0.00%</c:formatCode>
                <c:ptCount val="10"/>
                <c:pt idx="0">
                  <c:v>1.3530779541955952E-2</c:v>
                </c:pt>
                <c:pt idx="1">
                  <c:v>1.4450067341534116E-2</c:v>
                </c:pt>
                <c:pt idx="2">
                  <c:v>1.5986988282600895E-2</c:v>
                </c:pt>
                <c:pt idx="3">
                  <c:v>1.5272034734044725E-2</c:v>
                </c:pt>
                <c:pt idx="4">
                  <c:v>1.1400145536592E-2</c:v>
                </c:pt>
                <c:pt idx="5">
                  <c:v>1.5927043432362734E-2</c:v>
                </c:pt>
                <c:pt idx="6">
                  <c:v>1.3576551968137668E-2</c:v>
                </c:pt>
                <c:pt idx="7">
                  <c:v>1.5913247347735589E-2</c:v>
                </c:pt>
                <c:pt idx="8">
                  <c:v>1.6305806284755614E-2</c:v>
                </c:pt>
                <c:pt idx="9">
                  <c:v>1.2513312971363795E-2</c:v>
                </c:pt>
              </c:numCache>
            </c:numRef>
          </c:val>
        </c:ser>
        <c:ser>
          <c:idx val="3"/>
          <c:order val="3"/>
          <c:tx>
            <c:strRef>
              <c:f>Todos!$N$53</c:f>
              <c:strCache>
                <c:ptCount val="1"/>
                <c:pt idx="0">
                  <c:v>P - OTRAS ACTIVIDADES DE SERVICIOS COMUNITARIAS, SOCIALES Y PERSONALES</c:v>
                </c:pt>
              </c:strCache>
            </c:strRef>
          </c:tx>
          <c:invertIfNegative val="0"/>
          <c:cat>
            <c:numRef>
              <c:f>Todos!$O$49:$X$49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Todos!$O$53:$X$53</c:f>
              <c:numCache>
                <c:formatCode>0.00%</c:formatCode>
                <c:ptCount val="10"/>
                <c:pt idx="0">
                  <c:v>3.5182669143585168E-3</c:v>
                </c:pt>
                <c:pt idx="1">
                  <c:v>4.1938919370784512E-3</c:v>
                </c:pt>
                <c:pt idx="2">
                  <c:v>5.6449002878954276E-3</c:v>
                </c:pt>
                <c:pt idx="3">
                  <c:v>4.4588501855385241E-3</c:v>
                </c:pt>
                <c:pt idx="4">
                  <c:v>5.9909594805848034E-3</c:v>
                </c:pt>
                <c:pt idx="5">
                  <c:v>4.5681518593868068E-3</c:v>
                </c:pt>
                <c:pt idx="6">
                  <c:v>1.1158771035659544E-2</c:v>
                </c:pt>
                <c:pt idx="7">
                  <c:v>4.6827029314336225E-3</c:v>
                </c:pt>
                <c:pt idx="8">
                  <c:v>9.8627957086452837E-3</c:v>
                </c:pt>
                <c:pt idx="9">
                  <c:v>1.1031410407226249E-2</c:v>
                </c:pt>
              </c:numCache>
            </c:numRef>
          </c:val>
        </c:ser>
        <c:ser>
          <c:idx val="4"/>
          <c:order val="4"/>
          <c:tx>
            <c:strRef>
              <c:f>Todos!$N$54</c:f>
              <c:strCache>
                <c:ptCount val="1"/>
                <c:pt idx="0">
                  <c:v>O - SERVICIOS SOCIALES Y DE SALUD</c:v>
                </c:pt>
              </c:strCache>
            </c:strRef>
          </c:tx>
          <c:invertIfNegative val="0"/>
          <c:cat>
            <c:numRef>
              <c:f>Todos!$O$49:$X$49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Todos!$O$54:$X$54</c:f>
              <c:numCache>
                <c:formatCode>0.00%</c:formatCode>
                <c:ptCount val="10"/>
                <c:pt idx="0">
                  <c:v>6.1598324717774024E-3</c:v>
                </c:pt>
                <c:pt idx="1">
                  <c:v>5.840961719246798E-3</c:v>
                </c:pt>
                <c:pt idx="2">
                  <c:v>5.2951386931064564E-3</c:v>
                </c:pt>
                <c:pt idx="3">
                  <c:v>6.2568813233866358E-3</c:v>
                </c:pt>
                <c:pt idx="4">
                  <c:v>6.7008671286815907E-3</c:v>
                </c:pt>
                <c:pt idx="5">
                  <c:v>7.0011049534915116E-3</c:v>
                </c:pt>
                <c:pt idx="6">
                  <c:v>7.2428575898483803E-3</c:v>
                </c:pt>
                <c:pt idx="7">
                  <c:v>7.3866406983702174E-3</c:v>
                </c:pt>
                <c:pt idx="8">
                  <c:v>7.4076298197250411E-3</c:v>
                </c:pt>
                <c:pt idx="9">
                  <c:v>7.0734668923124987E-3</c:v>
                </c:pt>
              </c:numCache>
            </c:numRef>
          </c:val>
        </c:ser>
        <c:ser>
          <c:idx val="5"/>
          <c:order val="5"/>
          <c:tx>
            <c:strRef>
              <c:f>Todos!$N$55</c:f>
              <c:strCache>
                <c:ptCount val="1"/>
                <c:pt idx="0">
                  <c:v>N - ENSEÑANZA</c:v>
                </c:pt>
              </c:strCache>
            </c:strRef>
          </c:tx>
          <c:invertIfNegative val="0"/>
          <c:cat>
            <c:numRef>
              <c:f>Todos!$O$49:$X$49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Todos!$O$55:$X$55</c:f>
              <c:numCache>
                <c:formatCode>0.00%</c:formatCode>
                <c:ptCount val="10"/>
                <c:pt idx="0">
                  <c:v>5.8525539501139909E-3</c:v>
                </c:pt>
                <c:pt idx="1">
                  <c:v>5.6617537348112182E-3</c:v>
                </c:pt>
                <c:pt idx="2">
                  <c:v>5.466378115409243E-3</c:v>
                </c:pt>
                <c:pt idx="3">
                  <c:v>5.1602310699785459E-3</c:v>
                </c:pt>
                <c:pt idx="4">
                  <c:v>5.6724420146018742E-3</c:v>
                </c:pt>
                <c:pt idx="5">
                  <c:v>5.3519666696811982E-3</c:v>
                </c:pt>
                <c:pt idx="6">
                  <c:v>4.4441866239502796E-3</c:v>
                </c:pt>
                <c:pt idx="7">
                  <c:v>6.2502630437249185E-3</c:v>
                </c:pt>
                <c:pt idx="8">
                  <c:v>6.6468249862374085E-3</c:v>
                </c:pt>
                <c:pt idx="9">
                  <c:v>6.3332697132605512E-3</c:v>
                </c:pt>
              </c:numCache>
            </c:numRef>
          </c:val>
        </c:ser>
        <c:ser>
          <c:idx val="6"/>
          <c:order val="6"/>
          <c:tx>
            <c:strRef>
              <c:f>Todos!$N$56</c:f>
              <c:strCache>
                <c:ptCount val="1"/>
                <c:pt idx="0">
                  <c:v>J - TRANSPORTE, ALMACENAMIENTO Y COMUNICACIONES</c:v>
                </c:pt>
              </c:strCache>
            </c:strRef>
          </c:tx>
          <c:invertIfNegative val="0"/>
          <c:cat>
            <c:numRef>
              <c:f>Todos!$O$49:$X$49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Todos!$O$56:$X$56</c:f>
              <c:numCache>
                <c:formatCode>0.00%</c:formatCode>
                <c:ptCount val="10"/>
                <c:pt idx="0">
                  <c:v>5.3182216413353431E-3</c:v>
                </c:pt>
                <c:pt idx="1">
                  <c:v>4.3548464598308027E-3</c:v>
                </c:pt>
                <c:pt idx="2">
                  <c:v>4.6178052311424992E-3</c:v>
                </c:pt>
                <c:pt idx="3">
                  <c:v>4.0231241705089398E-3</c:v>
                </c:pt>
                <c:pt idx="4">
                  <c:v>5.2703973823118493E-3</c:v>
                </c:pt>
                <c:pt idx="5">
                  <c:v>5.7013337581215953E-3</c:v>
                </c:pt>
                <c:pt idx="6">
                  <c:v>5.6127731338128416E-3</c:v>
                </c:pt>
                <c:pt idx="7">
                  <c:v>5.3767304391152786E-3</c:v>
                </c:pt>
                <c:pt idx="8">
                  <c:v>6.172659554204778E-3</c:v>
                </c:pt>
                <c:pt idx="9">
                  <c:v>5.5168413031705405E-3</c:v>
                </c:pt>
              </c:numCache>
            </c:numRef>
          </c:val>
        </c:ser>
        <c:ser>
          <c:idx val="7"/>
          <c:order val="7"/>
          <c:tx>
            <c:strRef>
              <c:f>Todos!$N$57</c:f>
              <c:strCache>
                <c:ptCount val="1"/>
                <c:pt idx="0">
                  <c:v>H - COMERCIO AL POR MAYOR Y MENOR, REP. VEH.AUTOMOTORES/ENSERES DOMESTICOS</c:v>
                </c:pt>
              </c:strCache>
            </c:strRef>
          </c:tx>
          <c:invertIfNegative val="0"/>
          <c:cat>
            <c:numRef>
              <c:f>Todos!$O$49:$X$49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Todos!$O$57:$X$57</c:f>
              <c:numCache>
                <c:formatCode>0.00%</c:formatCode>
                <c:ptCount val="10"/>
                <c:pt idx="0">
                  <c:v>6.0451005231080745E-3</c:v>
                </c:pt>
                <c:pt idx="1">
                  <c:v>5.6138118189343958E-3</c:v>
                </c:pt>
                <c:pt idx="2">
                  <c:v>5.4358831981017102E-3</c:v>
                </c:pt>
                <c:pt idx="3">
                  <c:v>5.0858693213049226E-3</c:v>
                </c:pt>
                <c:pt idx="4">
                  <c:v>5.1909088148115881E-3</c:v>
                </c:pt>
                <c:pt idx="5">
                  <c:v>4.4351728786341249E-3</c:v>
                </c:pt>
                <c:pt idx="6">
                  <c:v>4.0824324169419649E-3</c:v>
                </c:pt>
                <c:pt idx="7">
                  <c:v>4.2013678780173465E-3</c:v>
                </c:pt>
                <c:pt idx="8">
                  <c:v>4.9108460233538449E-3</c:v>
                </c:pt>
                <c:pt idx="9">
                  <c:v>5.4448126562046274E-3</c:v>
                </c:pt>
              </c:numCache>
            </c:numRef>
          </c:val>
        </c:ser>
        <c:ser>
          <c:idx val="8"/>
          <c:order val="8"/>
          <c:tx>
            <c:strRef>
              <c:f>Todos!$N$58</c:f>
              <c:strCache>
                <c:ptCount val="1"/>
                <c:pt idx="0">
                  <c:v>G - CONSTRUCCION</c:v>
                </c:pt>
              </c:strCache>
            </c:strRef>
          </c:tx>
          <c:invertIfNegative val="0"/>
          <c:cat>
            <c:numRef>
              <c:f>Todos!$O$49:$X$49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Todos!$O$58:$X$58</c:f>
              <c:numCache>
                <c:formatCode>0.00%</c:formatCode>
                <c:ptCount val="10"/>
                <c:pt idx="0">
                  <c:v>8.2153383553141574E-3</c:v>
                </c:pt>
                <c:pt idx="1">
                  <c:v>7.0437333680903273E-3</c:v>
                </c:pt>
                <c:pt idx="2">
                  <c:v>8.526575979740332E-3</c:v>
                </c:pt>
                <c:pt idx="3">
                  <c:v>9.0091180665426932E-3</c:v>
                </c:pt>
                <c:pt idx="4">
                  <c:v>9.9389969275142324E-3</c:v>
                </c:pt>
                <c:pt idx="5">
                  <c:v>8.0460958742156717E-3</c:v>
                </c:pt>
                <c:pt idx="6">
                  <c:v>8.3885760619535846E-3</c:v>
                </c:pt>
                <c:pt idx="7">
                  <c:v>7.7136458673078339E-3</c:v>
                </c:pt>
                <c:pt idx="8">
                  <c:v>6.6641007999500533E-3</c:v>
                </c:pt>
                <c:pt idx="9">
                  <c:v>4.8771435394577255E-3</c:v>
                </c:pt>
              </c:numCache>
            </c:numRef>
          </c:val>
        </c:ser>
        <c:ser>
          <c:idx val="9"/>
          <c:order val="9"/>
          <c:tx>
            <c:strRef>
              <c:f>Todos!$N$59</c:f>
              <c:strCache>
                <c:ptCount val="1"/>
                <c:pt idx="0">
                  <c:v>E - INDUSTRIAS MANUFACTURERAS METALICAS</c:v>
                </c:pt>
              </c:strCache>
            </c:strRef>
          </c:tx>
          <c:invertIfNegative val="0"/>
          <c:cat>
            <c:numRef>
              <c:f>Todos!$O$49:$X$49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Todos!$O$59:$X$59</c:f>
              <c:numCache>
                <c:formatCode>0.00%</c:formatCode>
                <c:ptCount val="10"/>
                <c:pt idx="0">
                  <c:v>6.7272460017384734E-4</c:v>
                </c:pt>
                <c:pt idx="1">
                  <c:v>6.9518002739503003E-4</c:v>
                </c:pt>
                <c:pt idx="2">
                  <c:v>8.9499132927885899E-4</c:v>
                </c:pt>
                <c:pt idx="3">
                  <c:v>9.0730373424602686E-4</c:v>
                </c:pt>
                <c:pt idx="4">
                  <c:v>8.2993886088958359E-4</c:v>
                </c:pt>
                <c:pt idx="5">
                  <c:v>7.8441940694556271E-4</c:v>
                </c:pt>
                <c:pt idx="6">
                  <c:v>6.4627191022622915E-4</c:v>
                </c:pt>
                <c:pt idx="7">
                  <c:v>2.3807390841703731E-3</c:v>
                </c:pt>
                <c:pt idx="8">
                  <c:v>2.7445384106537449E-3</c:v>
                </c:pt>
                <c:pt idx="9">
                  <c:v>4.0031192525634774E-3</c:v>
                </c:pt>
              </c:numCache>
            </c:numRef>
          </c:val>
        </c:ser>
        <c:ser>
          <c:idx val="10"/>
          <c:order val="10"/>
          <c:tx>
            <c:strRef>
              <c:f>Todos!$N$60</c:f>
              <c:strCache>
                <c:ptCount val="1"/>
                <c:pt idx="0">
                  <c:v>L - ACTIVIDADES INMOBILIARIAS, EMPRESARIALES Y DE ALQUILER</c:v>
                </c:pt>
              </c:strCache>
            </c:strRef>
          </c:tx>
          <c:invertIfNegative val="0"/>
          <c:cat>
            <c:numRef>
              <c:f>Todos!$O$49:$X$49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Todos!$O$60:$X$60</c:f>
              <c:numCache>
                <c:formatCode>0.00%</c:formatCode>
                <c:ptCount val="10"/>
                <c:pt idx="0">
                  <c:v>1.6495329766062054E-3</c:v>
                </c:pt>
                <c:pt idx="1">
                  <c:v>2.5536804870007887E-3</c:v>
                </c:pt>
                <c:pt idx="2">
                  <c:v>3.0742852039856317E-3</c:v>
                </c:pt>
                <c:pt idx="3">
                  <c:v>4.4387875489106761E-3</c:v>
                </c:pt>
                <c:pt idx="4">
                  <c:v>4.2947243935691649E-3</c:v>
                </c:pt>
                <c:pt idx="5">
                  <c:v>4.6662366737054714E-3</c:v>
                </c:pt>
                <c:pt idx="6">
                  <c:v>3.5940660882194855E-3</c:v>
                </c:pt>
                <c:pt idx="7">
                  <c:v>3.3903266792362496E-3</c:v>
                </c:pt>
                <c:pt idx="8">
                  <c:v>3.2749484873056895E-3</c:v>
                </c:pt>
                <c:pt idx="9">
                  <c:v>3.7531559955395304E-3</c:v>
                </c:pt>
              </c:numCache>
            </c:numRef>
          </c:val>
        </c:ser>
        <c:ser>
          <c:idx val="11"/>
          <c:order val="11"/>
          <c:tx>
            <c:strRef>
              <c:f>Todos!$N$61</c:f>
              <c:strCache>
                <c:ptCount val="1"/>
                <c:pt idx="0">
                  <c:v>A - AGRICULTURA, GANADERIA, CAZA Y SILVICULTURA</c:v>
                </c:pt>
              </c:strCache>
            </c:strRef>
          </c:tx>
          <c:invertIfNegative val="0"/>
          <c:cat>
            <c:numRef>
              <c:f>Todos!$O$49:$X$49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Todos!$O$61:$X$61</c:f>
              <c:numCache>
                <c:formatCode>0.00%</c:formatCode>
                <c:ptCount val="10"/>
                <c:pt idx="0">
                  <c:v>5.2916671282416923E-3</c:v>
                </c:pt>
                <c:pt idx="1">
                  <c:v>5.1165708230416513E-3</c:v>
                </c:pt>
                <c:pt idx="2">
                  <c:v>4.4302663338020194E-3</c:v>
                </c:pt>
                <c:pt idx="3">
                  <c:v>5.1649808340594548E-3</c:v>
                </c:pt>
                <c:pt idx="4">
                  <c:v>5.7157096883756432E-3</c:v>
                </c:pt>
                <c:pt idx="5">
                  <c:v>6.8250473477221513E-3</c:v>
                </c:pt>
                <c:pt idx="6">
                  <c:v>6.8104001430738447E-3</c:v>
                </c:pt>
                <c:pt idx="7">
                  <c:v>6.1509618536673321E-3</c:v>
                </c:pt>
                <c:pt idx="8">
                  <c:v>4.658280986219919E-3</c:v>
                </c:pt>
                <c:pt idx="9">
                  <c:v>3.5704451657285947E-3</c:v>
                </c:pt>
              </c:numCache>
            </c:numRef>
          </c:val>
        </c:ser>
        <c:ser>
          <c:idx val="12"/>
          <c:order val="12"/>
          <c:tx>
            <c:strRef>
              <c:f>Todos!$N$62</c:f>
              <c:strCache>
                <c:ptCount val="1"/>
                <c:pt idx="0">
                  <c:v>D - INDUSTRIAS MANUFACTURERAS NO METALICAS</c:v>
                </c:pt>
              </c:strCache>
            </c:strRef>
          </c:tx>
          <c:invertIfNegative val="0"/>
          <c:cat>
            <c:numRef>
              <c:f>Todos!$O$49:$X$49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Todos!$O$62:$X$62</c:f>
              <c:numCache>
                <c:formatCode>0.00%</c:formatCode>
                <c:ptCount val="10"/>
                <c:pt idx="0">
                  <c:v>3.689196288092209E-3</c:v>
                </c:pt>
                <c:pt idx="1">
                  <c:v>3.9120254713540994E-3</c:v>
                </c:pt>
                <c:pt idx="2">
                  <c:v>4.6825705342974184E-3</c:v>
                </c:pt>
                <c:pt idx="3">
                  <c:v>3.7848197096899921E-3</c:v>
                </c:pt>
                <c:pt idx="4">
                  <c:v>2.8751173121491897E-3</c:v>
                </c:pt>
                <c:pt idx="5">
                  <c:v>2.678846414961647E-3</c:v>
                </c:pt>
                <c:pt idx="6">
                  <c:v>2.422253008354712E-3</c:v>
                </c:pt>
                <c:pt idx="7">
                  <c:v>2.0036069091049599E-3</c:v>
                </c:pt>
                <c:pt idx="8">
                  <c:v>2.1264083819929067E-3</c:v>
                </c:pt>
                <c:pt idx="9">
                  <c:v>1.8689047828065936E-3</c:v>
                </c:pt>
              </c:numCache>
            </c:numRef>
          </c:val>
        </c:ser>
        <c:ser>
          <c:idx val="13"/>
          <c:order val="13"/>
          <c:tx>
            <c:strRef>
              <c:f>Todos!$N$63</c:f>
              <c:strCache>
                <c:ptCount val="1"/>
                <c:pt idx="0">
                  <c:v>F - SUMINISTRO DE ELECTRICIDAD, GAS Y AGUA</c:v>
                </c:pt>
              </c:strCache>
            </c:strRef>
          </c:tx>
          <c:invertIfNegative val="0"/>
          <c:cat>
            <c:numRef>
              <c:f>Todos!$O$49:$X$49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Todos!$O$63:$X$63</c:f>
              <c:numCache>
                <c:formatCode>0.00%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1.1543413452599297E-3</c:v>
                </c:pt>
                <c:pt idx="9">
                  <c:v>1.0086335132518502E-3</c:v>
                </c:pt>
              </c:numCache>
            </c:numRef>
          </c:val>
        </c:ser>
        <c:ser>
          <c:idx val="14"/>
          <c:order val="14"/>
          <c:tx>
            <c:strRef>
              <c:f>Todos!$N$64</c:f>
              <c:strCache>
                <c:ptCount val="1"/>
                <c:pt idx="0">
                  <c:v>M - ADM. PUBLICA Y DEFENSA, PLANES DE SEG. SOCIAL AFILIACION OBLIGATORIA</c:v>
                </c:pt>
              </c:strCache>
            </c:strRef>
          </c:tx>
          <c:invertIfNegative val="0"/>
          <c:cat>
            <c:numRef>
              <c:f>Todos!$O$49:$X$49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Todos!$O$64:$X$64</c:f>
              <c:numCache>
                <c:formatCode>0.00%</c:formatCode>
                <c:ptCount val="10"/>
                <c:pt idx="0">
                  <c:v>0</c:v>
                </c:pt>
                <c:pt idx="1">
                  <c:v>1.4972174860302741E-3</c:v>
                </c:pt>
                <c:pt idx="2">
                  <c:v>1.239310726313462E-3</c:v>
                </c:pt>
                <c:pt idx="3">
                  <c:v>5.4619710912546344E-4</c:v>
                </c:pt>
                <c:pt idx="4">
                  <c:v>6.3413779810662094E-4</c:v>
                </c:pt>
                <c:pt idx="5">
                  <c:v>9.4966386675392124E-4</c:v>
                </c:pt>
                <c:pt idx="6">
                  <c:v>6.988109008972469E-4</c:v>
                </c:pt>
                <c:pt idx="7">
                  <c:v>1.2865663538068101E-3</c:v>
                </c:pt>
                <c:pt idx="8">
                  <c:v>1.0695950026235598E-3</c:v>
                </c:pt>
                <c:pt idx="9">
                  <c:v>8.8496437810993596E-4</c:v>
                </c:pt>
              </c:numCache>
            </c:numRef>
          </c:val>
        </c:ser>
        <c:ser>
          <c:idx val="15"/>
          <c:order val="15"/>
          <c:tx>
            <c:strRef>
              <c:f>Todos!$N$65</c:f>
              <c:strCache>
                <c:ptCount val="1"/>
                <c:pt idx="0">
                  <c:v>K - INTERMEDIACION FINANCIERA</c:v>
                </c:pt>
              </c:strCache>
            </c:strRef>
          </c:tx>
          <c:invertIfNegative val="0"/>
          <c:cat>
            <c:numRef>
              <c:f>Todos!$O$49:$X$49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Todos!$O$65:$X$65</c:f>
              <c:numCache>
                <c:formatCode>0.00%</c:formatCode>
                <c:ptCount val="10"/>
                <c:pt idx="0">
                  <c:v>5.9160495406868259E-4</c:v>
                </c:pt>
                <c:pt idx="1">
                  <c:v>5.3428390335240946E-4</c:v>
                </c:pt>
                <c:pt idx="2">
                  <c:v>5.6643916862347777E-4</c:v>
                </c:pt>
                <c:pt idx="3">
                  <c:v>5.4884766002508481E-4</c:v>
                </c:pt>
                <c:pt idx="4">
                  <c:v>7.2255719617251581E-4</c:v>
                </c:pt>
                <c:pt idx="5">
                  <c:v>5.6418402600340919E-4</c:v>
                </c:pt>
                <c:pt idx="6">
                  <c:v>3.7281184775215013E-4</c:v>
                </c:pt>
                <c:pt idx="7">
                  <c:v>4.1018763094081956E-4</c:v>
                </c:pt>
                <c:pt idx="8">
                  <c:v>5.4235611412523511E-4</c:v>
                </c:pt>
                <c:pt idx="9">
                  <c:v>5.5718455408026492E-4</c:v>
                </c:pt>
              </c:numCache>
            </c:numRef>
          </c:val>
        </c:ser>
        <c:ser>
          <c:idx val="16"/>
          <c:order val="16"/>
          <c:tx>
            <c:strRef>
              <c:f>Todos!$N$66</c:f>
              <c:strCache>
                <c:ptCount val="1"/>
                <c:pt idx="0">
                  <c:v>Q - CONSEJO DE ADMINISTRACION DE EDIFICIOS Y CONDOMINIOS</c:v>
                </c:pt>
              </c:strCache>
            </c:strRef>
          </c:tx>
          <c:invertIfNegative val="0"/>
          <c:cat>
            <c:numRef>
              <c:f>Todos!$O$49:$X$49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Todos!$O$66:$X$66</c:f>
              <c:numCache>
                <c:formatCode>0.00%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17"/>
          <c:order val="17"/>
          <c:tx>
            <c:strRef>
              <c:f>Todos!$N$67</c:f>
              <c:strCache>
                <c:ptCount val="1"/>
                <c:pt idx="0">
                  <c:v>R - ORGANIZACIONES Y ORGANOS EXTRATERRITORIALES</c:v>
                </c:pt>
              </c:strCache>
            </c:strRef>
          </c:tx>
          <c:invertIfNegative val="0"/>
          <c:cat>
            <c:numRef>
              <c:f>Todos!$O$49:$X$49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Todos!$O$67:$X$67</c:f>
              <c:numCache>
                <c:formatCode>0.00%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18"/>
          <c:order val="18"/>
          <c:tx>
            <c:strRef>
              <c:f>Todos!$N$68</c:f>
              <c:strCache>
                <c:ptCount val="1"/>
                <c:pt idx="0">
                  <c:v>SIN INFORMACION</c:v>
                </c:pt>
              </c:strCache>
            </c:strRef>
          </c:tx>
          <c:invertIfNegative val="0"/>
          <c:cat>
            <c:numRef>
              <c:f>Todos!$O$49:$X$49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Todos!$O$68:$X$68</c:f>
              <c:numCache>
                <c:formatCode>0.00%</c:formatCode>
                <c:ptCount val="10"/>
                <c:pt idx="0">
                  <c:v>8.8172252834445367E-3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8705408"/>
        <c:axId val="98706944"/>
      </c:barChart>
      <c:catAx>
        <c:axId val="98705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8706944"/>
        <c:crosses val="autoZero"/>
        <c:auto val="1"/>
        <c:lblAlgn val="ctr"/>
        <c:lblOffset val="100"/>
        <c:noMultiLvlLbl val="0"/>
      </c:catAx>
      <c:valAx>
        <c:axId val="9870694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98705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712616925852674"/>
          <c:y val="6.6097623006247608E-2"/>
          <c:w val="0.34166666666666667"/>
          <c:h val="0.7962729658792651"/>
        </c:manualLayout>
      </c:layout>
      <c:overlay val="0"/>
      <c:txPr>
        <a:bodyPr/>
        <a:lstStyle/>
        <a:p>
          <a:pPr>
            <a:defRPr sz="600"/>
          </a:pPr>
          <a:endParaRPr lang="es-C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118010948754742E-2"/>
          <c:y val="0.16109558656975168"/>
          <c:w val="0.48860624824809518"/>
          <c:h val="0.75118238863809195"/>
        </c:manualLayout>
      </c:layout>
      <c:pie3DChart>
        <c:varyColors val="1"/>
        <c:ser>
          <c:idx val="0"/>
          <c:order val="0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Todos!$N$73:$N$91</c:f>
              <c:strCache>
                <c:ptCount val="19"/>
                <c:pt idx="0">
                  <c:v>A - AGRICULTURA, GANADERIA, CAZA Y SILVICULTURA</c:v>
                </c:pt>
                <c:pt idx="1">
                  <c:v>B - PESCA</c:v>
                </c:pt>
                <c:pt idx="2">
                  <c:v>C - EXPLOTACION DE MINAS Y CANTERAS</c:v>
                </c:pt>
                <c:pt idx="3">
                  <c:v>D - INDUSTRIAS MANUFACTURERAS NO METALICAS</c:v>
                </c:pt>
                <c:pt idx="4">
                  <c:v>E - INDUSTRIAS MANUFACTURERAS METALICAS</c:v>
                </c:pt>
                <c:pt idx="5">
                  <c:v>F - SUMINISTRO DE ELECTRICIDAD, GAS Y AGUA</c:v>
                </c:pt>
                <c:pt idx="6">
                  <c:v>G - CONSTRUCCION</c:v>
                </c:pt>
                <c:pt idx="7">
                  <c:v>H - COMERCIO AL POR MAYOR Y MENOR, REP. VEH.AUTOMOTORES/ENSERES DOMESTICOS</c:v>
                </c:pt>
                <c:pt idx="8">
                  <c:v>I - HOTELES Y RESTAURANTES</c:v>
                </c:pt>
                <c:pt idx="9">
                  <c:v>J - TRANSPORTE, ALMACENAMIENTO Y COMUNICACIONES</c:v>
                </c:pt>
                <c:pt idx="10">
                  <c:v>K - INTERMEDIACION FINANCIERA</c:v>
                </c:pt>
                <c:pt idx="11">
                  <c:v>L - ACTIVIDADES INMOBILIARIAS, EMPRESARIALES Y DE ALQUILER</c:v>
                </c:pt>
                <c:pt idx="12">
                  <c:v>M - ADM. PUBLICA Y DEFENSA, PLANES DE SEG. SOCIAL AFILIACION OBLIGATORIA</c:v>
                </c:pt>
                <c:pt idx="13">
                  <c:v>N - ENSEÑANZA</c:v>
                </c:pt>
                <c:pt idx="14">
                  <c:v>O - SERVICIOS SOCIALES Y DE SALUD</c:v>
                </c:pt>
                <c:pt idx="15">
                  <c:v>P - OTRAS ACTIVIDADES DE SERVICIOS COMUNITARIAS, SOCIALES Y PERSONALES</c:v>
                </c:pt>
                <c:pt idx="16">
                  <c:v>Q - CONSEJO DE ADMINISTRACION DE EDIFICIOS Y CONDOMINIOS</c:v>
                </c:pt>
                <c:pt idx="17">
                  <c:v>R - ORGANIZACIONES Y ORGANOS EXTRATERRITORIALES</c:v>
                </c:pt>
                <c:pt idx="18">
                  <c:v>SIN INFORMACION</c:v>
                </c:pt>
              </c:strCache>
            </c:strRef>
          </c:cat>
          <c:val>
            <c:numRef>
              <c:f>Todos!$Q$73:$Q$91</c:f>
              <c:numCache>
                <c:formatCode>0.00%</c:formatCode>
                <c:ptCount val="19"/>
                <c:pt idx="0">
                  <c:v>5.7256850898871538E-2</c:v>
                </c:pt>
                <c:pt idx="1">
                  <c:v>0.14485479179258559</c:v>
                </c:pt>
                <c:pt idx="2">
                  <c:v>0.19765751647149751</c:v>
                </c:pt>
                <c:pt idx="3">
                  <c:v>5.7889687016804116E-2</c:v>
                </c:pt>
                <c:pt idx="4">
                  <c:v>4.5140341547725449E-2</c:v>
                </c:pt>
                <c:pt idx="5">
                  <c:v>1.1110689174689759E-2</c:v>
                </c:pt>
                <c:pt idx="6">
                  <c:v>5.9200123793367421E-2</c:v>
                </c:pt>
                <c:pt idx="7">
                  <c:v>0.24004576183901383</c:v>
                </c:pt>
                <c:pt idx="8">
                  <c:v>2.1207887325827537E-2</c:v>
                </c:pt>
                <c:pt idx="9">
                  <c:v>6.7675977998010159E-2</c:v>
                </c:pt>
                <c:pt idx="10">
                  <c:v>2.4840059624188907E-2</c:v>
                </c:pt>
                <c:pt idx="11">
                  <c:v>3.8198751595953116E-2</c:v>
                </c:pt>
                <c:pt idx="12">
                  <c:v>4.1923626482484805E-4</c:v>
                </c:pt>
                <c:pt idx="13">
                  <c:v>1.4746072747315077E-2</c:v>
                </c:pt>
                <c:pt idx="14">
                  <c:v>1.1186849290734933E-2</c:v>
                </c:pt>
                <c:pt idx="15">
                  <c:v>8.5694026185900562E-3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8392592443160032"/>
          <c:y val="4.2881187918966376E-2"/>
          <c:w val="0.36632213728875829"/>
          <c:h val="0.95438509304199726"/>
        </c:manualLayout>
      </c:layout>
      <c:overlay val="0"/>
      <c:txPr>
        <a:bodyPr/>
        <a:lstStyle/>
        <a:p>
          <a:pPr>
            <a:defRPr sz="600"/>
          </a:pPr>
          <a:endParaRPr lang="es-C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Todos!$A$22</c:f>
              <c:strCache>
                <c:ptCount val="1"/>
                <c:pt idx="0">
                  <c:v>MICRO</c:v>
                </c:pt>
              </c:strCache>
            </c:strRef>
          </c:tx>
          <c:invertIfNegative val="0"/>
          <c:cat>
            <c:numRef>
              <c:f>Todos!$B$21:$K$21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Todos!$B$22:$K$22</c:f>
              <c:numCache>
                <c:formatCode>0.00%</c:formatCode>
                <c:ptCount val="10"/>
                <c:pt idx="0">
                  <c:v>1.1471409278866323E-2</c:v>
                </c:pt>
                <c:pt idx="1">
                  <c:v>1.1729257402689895E-2</c:v>
                </c:pt>
                <c:pt idx="2">
                  <c:v>1.1743724204506874E-2</c:v>
                </c:pt>
                <c:pt idx="3">
                  <c:v>1.1779034833680677E-2</c:v>
                </c:pt>
                <c:pt idx="4">
                  <c:v>1.1805550936795408E-2</c:v>
                </c:pt>
                <c:pt idx="5">
                  <c:v>1.1722500393972421E-2</c:v>
                </c:pt>
                <c:pt idx="6">
                  <c:v>1.1538120867612503E-2</c:v>
                </c:pt>
                <c:pt idx="7">
                  <c:v>1.1386241444389648E-2</c:v>
                </c:pt>
                <c:pt idx="8">
                  <c:v>1.1359000988500857E-2</c:v>
                </c:pt>
                <c:pt idx="9">
                  <c:v>1.1191792115789795E-2</c:v>
                </c:pt>
              </c:numCache>
            </c:numRef>
          </c:val>
        </c:ser>
        <c:ser>
          <c:idx val="1"/>
          <c:order val="1"/>
          <c:tx>
            <c:strRef>
              <c:f>Todos!$A$23</c:f>
              <c:strCache>
                <c:ptCount val="1"/>
                <c:pt idx="0">
                  <c:v>PEQUEÑA</c:v>
                </c:pt>
              </c:strCache>
            </c:strRef>
          </c:tx>
          <c:invertIfNegative val="0"/>
          <c:cat>
            <c:numRef>
              <c:f>Todos!$B$21:$K$21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Todos!$B$23:$K$23</c:f>
              <c:numCache>
                <c:formatCode>0.00%</c:formatCode>
                <c:ptCount val="10"/>
                <c:pt idx="0">
                  <c:v>1.2163779896695771E-2</c:v>
                </c:pt>
                <c:pt idx="1">
                  <c:v>1.1523697798207602E-2</c:v>
                </c:pt>
                <c:pt idx="2">
                  <c:v>1.1630816355930275E-2</c:v>
                </c:pt>
                <c:pt idx="3">
                  <c:v>1.158847424499887E-2</c:v>
                </c:pt>
                <c:pt idx="4">
                  <c:v>1.1645422943221321E-2</c:v>
                </c:pt>
                <c:pt idx="5">
                  <c:v>1.1414624360560366E-2</c:v>
                </c:pt>
                <c:pt idx="6">
                  <c:v>1.1359628770301625E-2</c:v>
                </c:pt>
                <c:pt idx="7">
                  <c:v>1.1203213522801151E-2</c:v>
                </c:pt>
                <c:pt idx="8">
                  <c:v>1.1159282443761197E-2</c:v>
                </c:pt>
                <c:pt idx="9">
                  <c:v>1.1702968795693568E-2</c:v>
                </c:pt>
              </c:numCache>
            </c:numRef>
          </c:val>
        </c:ser>
        <c:ser>
          <c:idx val="2"/>
          <c:order val="2"/>
          <c:tx>
            <c:strRef>
              <c:f>Todos!$A$24</c:f>
              <c:strCache>
                <c:ptCount val="1"/>
                <c:pt idx="0">
                  <c:v>MEDIANA 1</c:v>
                </c:pt>
              </c:strCache>
            </c:strRef>
          </c:tx>
          <c:invertIfNegative val="0"/>
          <c:cat>
            <c:numRef>
              <c:f>Todos!$B$21:$K$21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Todos!$B$24:$K$24</c:f>
              <c:numCache>
                <c:formatCode>0.00%</c:formatCode>
                <c:ptCount val="10"/>
                <c:pt idx="0">
                  <c:v>1.0992081974848626E-2</c:v>
                </c:pt>
                <c:pt idx="1">
                  <c:v>1.0815088367185439E-2</c:v>
                </c:pt>
                <c:pt idx="2">
                  <c:v>1.0327868852459017E-2</c:v>
                </c:pt>
                <c:pt idx="3">
                  <c:v>8.9002399195108745E-3</c:v>
                </c:pt>
                <c:pt idx="4">
                  <c:v>9.3034351145038167E-3</c:v>
                </c:pt>
                <c:pt idx="5">
                  <c:v>7.7209036316843007E-3</c:v>
                </c:pt>
                <c:pt idx="6">
                  <c:v>8.805283169901942E-3</c:v>
                </c:pt>
                <c:pt idx="7">
                  <c:v>7.9960634764423676E-3</c:v>
                </c:pt>
                <c:pt idx="8">
                  <c:v>9.0716305372290293E-3</c:v>
                </c:pt>
                <c:pt idx="9">
                  <c:v>9.6729617687701525E-3</c:v>
                </c:pt>
              </c:numCache>
            </c:numRef>
          </c:val>
        </c:ser>
        <c:ser>
          <c:idx val="3"/>
          <c:order val="3"/>
          <c:tx>
            <c:strRef>
              <c:f>Todos!$A$25</c:f>
              <c:strCache>
                <c:ptCount val="1"/>
                <c:pt idx="0">
                  <c:v>MEDIANA 2</c:v>
                </c:pt>
              </c:strCache>
            </c:strRef>
          </c:tx>
          <c:invertIfNegative val="0"/>
          <c:cat>
            <c:numRef>
              <c:f>Todos!$B$21:$K$21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Todos!$B$25:$K$25</c:f>
              <c:numCache>
                <c:formatCode>0.00%</c:formatCode>
                <c:ptCount val="10"/>
                <c:pt idx="0">
                  <c:v>9.4509450945094511E-3</c:v>
                </c:pt>
                <c:pt idx="1">
                  <c:v>9.0817356205852677E-3</c:v>
                </c:pt>
                <c:pt idx="2">
                  <c:v>7.4495462549099278E-3</c:v>
                </c:pt>
                <c:pt idx="3">
                  <c:v>8.2559339525283791E-3</c:v>
                </c:pt>
                <c:pt idx="4">
                  <c:v>8.6933956143765406E-3</c:v>
                </c:pt>
                <c:pt idx="5">
                  <c:v>8.0174927113702624E-3</c:v>
                </c:pt>
                <c:pt idx="6">
                  <c:v>6.2008636917284905E-3</c:v>
                </c:pt>
                <c:pt idx="7">
                  <c:v>8.3911737283745985E-3</c:v>
                </c:pt>
                <c:pt idx="8">
                  <c:v>7.5292252823459483E-3</c:v>
                </c:pt>
                <c:pt idx="9">
                  <c:v>8.0426356589147294E-3</c:v>
                </c:pt>
              </c:numCache>
            </c:numRef>
          </c:val>
        </c:ser>
        <c:ser>
          <c:idx val="4"/>
          <c:order val="4"/>
          <c:tx>
            <c:strRef>
              <c:f>Todos!$A$26</c:f>
              <c:strCache>
                <c:ptCount val="1"/>
                <c:pt idx="0">
                  <c:v>GRANDE</c:v>
                </c:pt>
              </c:strCache>
            </c:strRef>
          </c:tx>
          <c:invertIfNegative val="0"/>
          <c:cat>
            <c:numRef>
              <c:f>Todos!$B$21:$K$21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Todos!$B$26:$K$26</c:f>
              <c:numCache>
                <c:formatCode>0.00%</c:formatCode>
                <c:ptCount val="10"/>
                <c:pt idx="0">
                  <c:v>8.9377793056032995E-3</c:v>
                </c:pt>
                <c:pt idx="1">
                  <c:v>9.0966786545377612E-3</c:v>
                </c:pt>
                <c:pt idx="2">
                  <c:v>8.9154501812481624E-3</c:v>
                </c:pt>
                <c:pt idx="3">
                  <c:v>9.2336982389338417E-3</c:v>
                </c:pt>
                <c:pt idx="4">
                  <c:v>9.0687469527059965E-3</c:v>
                </c:pt>
                <c:pt idx="5">
                  <c:v>8.6460468847490857E-3</c:v>
                </c:pt>
                <c:pt idx="6">
                  <c:v>9.1267883571780964E-3</c:v>
                </c:pt>
                <c:pt idx="7">
                  <c:v>8.3548059654876237E-3</c:v>
                </c:pt>
                <c:pt idx="8">
                  <c:v>8.3613288540500194E-3</c:v>
                </c:pt>
                <c:pt idx="9">
                  <c:v>8.7989126546963309E-3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96076160"/>
        <c:axId val="96077696"/>
      </c:barChart>
      <c:catAx>
        <c:axId val="9607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6077696"/>
        <c:crosses val="autoZero"/>
        <c:auto val="1"/>
        <c:lblAlgn val="ctr"/>
        <c:lblOffset val="100"/>
        <c:noMultiLvlLbl val="0"/>
      </c:catAx>
      <c:valAx>
        <c:axId val="96077696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960761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000"/>
          </a:pPr>
          <a:endParaRPr lang="es-C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594271589837675E-2"/>
          <c:y val="0.1610955320911362"/>
          <c:w val="0.48860624824809518"/>
          <c:h val="0.75118238863809195"/>
        </c:manualLayout>
      </c:layout>
      <c:pie3DChart>
        <c:varyColors val="1"/>
        <c:ser>
          <c:idx val="0"/>
          <c:order val="0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Todos!$N$73:$N$91</c:f>
              <c:strCache>
                <c:ptCount val="19"/>
                <c:pt idx="0">
                  <c:v>A - AGRICULTURA, GANADERIA, CAZA Y SILVICULTURA</c:v>
                </c:pt>
                <c:pt idx="1">
                  <c:v>B - PESCA</c:v>
                </c:pt>
                <c:pt idx="2">
                  <c:v>C - EXPLOTACION DE MINAS Y CANTERAS</c:v>
                </c:pt>
                <c:pt idx="3">
                  <c:v>D - INDUSTRIAS MANUFACTURERAS NO METALICAS</c:v>
                </c:pt>
                <c:pt idx="4">
                  <c:v>E - INDUSTRIAS MANUFACTURERAS METALICAS</c:v>
                </c:pt>
                <c:pt idx="5">
                  <c:v>F - SUMINISTRO DE ELECTRICIDAD, GAS Y AGUA</c:v>
                </c:pt>
                <c:pt idx="6">
                  <c:v>G - CONSTRUCCION</c:v>
                </c:pt>
                <c:pt idx="7">
                  <c:v>H - COMERCIO AL POR MAYOR Y MENOR, REP. VEH.AUTOMOTORES/ENSERES DOMESTICOS</c:v>
                </c:pt>
                <c:pt idx="8">
                  <c:v>I - HOTELES Y RESTAURANTES</c:v>
                </c:pt>
                <c:pt idx="9">
                  <c:v>J - TRANSPORTE, ALMACENAMIENTO Y COMUNICACIONES</c:v>
                </c:pt>
                <c:pt idx="10">
                  <c:v>K - INTERMEDIACION FINANCIERA</c:v>
                </c:pt>
                <c:pt idx="11">
                  <c:v>L - ACTIVIDADES INMOBILIARIAS, EMPRESARIALES Y DE ALQUILER</c:v>
                </c:pt>
                <c:pt idx="12">
                  <c:v>M - ADM. PUBLICA Y DEFENSA, PLANES DE SEG. SOCIAL AFILIACION OBLIGATORIA</c:v>
                </c:pt>
                <c:pt idx="13">
                  <c:v>N - ENSEÑANZA</c:v>
                </c:pt>
                <c:pt idx="14">
                  <c:v>O - SERVICIOS SOCIALES Y DE SALUD</c:v>
                </c:pt>
                <c:pt idx="15">
                  <c:v>P - OTRAS ACTIVIDADES DE SERVICIOS COMUNITARIAS, SOCIALES Y PERSONALES</c:v>
                </c:pt>
                <c:pt idx="16">
                  <c:v>Q - CONSEJO DE ADMINISTRACION DE EDIFICIOS Y CONDOMINIOS</c:v>
                </c:pt>
                <c:pt idx="17">
                  <c:v>R - ORGANIZACIONES Y ORGANOS EXTRATERRITORIALES</c:v>
                </c:pt>
                <c:pt idx="18">
                  <c:v>SIN INFORMACION</c:v>
                </c:pt>
              </c:strCache>
            </c:strRef>
          </c:cat>
          <c:val>
            <c:numRef>
              <c:f>Todos!$R$73:$R$91</c:f>
              <c:numCache>
                <c:formatCode>0.00%</c:formatCode>
                <c:ptCount val="19"/>
                <c:pt idx="0">
                  <c:v>7.3728006909472732E-2</c:v>
                </c:pt>
                <c:pt idx="1">
                  <c:v>1.7331342491952652E-2</c:v>
                </c:pt>
                <c:pt idx="2">
                  <c:v>6.5852834281194594E-2</c:v>
                </c:pt>
                <c:pt idx="3">
                  <c:v>0.14241030912984998</c:v>
                </c:pt>
                <c:pt idx="4">
                  <c:v>5.1843428675173879E-2</c:v>
                </c:pt>
                <c:pt idx="5">
                  <c:v>5.0644817117628062E-2</c:v>
                </c:pt>
                <c:pt idx="6">
                  <c:v>5.5806460753568675E-2</c:v>
                </c:pt>
                <c:pt idx="7">
                  <c:v>0.20269288511906833</c:v>
                </c:pt>
                <c:pt idx="8">
                  <c:v>7.7920638679287359E-3</c:v>
                </c:pt>
                <c:pt idx="9">
                  <c:v>5.6399006324535227E-2</c:v>
                </c:pt>
                <c:pt idx="10">
                  <c:v>0.20496559534610256</c:v>
                </c:pt>
                <c:pt idx="11">
                  <c:v>4.679289950880388E-2</c:v>
                </c:pt>
                <c:pt idx="12">
                  <c:v>2.1780129436734775E-3</c:v>
                </c:pt>
                <c:pt idx="13">
                  <c:v>1.0704731818681789E-2</c:v>
                </c:pt>
                <c:pt idx="14">
                  <c:v>7.2711460025753497E-3</c:v>
                </c:pt>
                <c:pt idx="15">
                  <c:v>3.5714691969358941E-3</c:v>
                </c:pt>
                <c:pt idx="16">
                  <c:v>7.5488107253344597E-6</c:v>
                </c:pt>
                <c:pt idx="17">
                  <c:v>2.2328740865930475E-8</c:v>
                </c:pt>
                <c:pt idx="18">
                  <c:v>7.4193733882275047E-6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Todos!$AA$4</c:f>
              <c:strCache>
                <c:ptCount val="1"/>
                <c:pt idx="0">
                  <c:v>H - COMERCIO AL POR MAYOR Y MENOR, REP. VEH.AUTOMOTORES/ENSERES DOMESTICOS</c:v>
                </c:pt>
              </c:strCache>
            </c:strRef>
          </c:tx>
          <c:invertIfNegative val="0"/>
          <c:cat>
            <c:numRef>
              <c:f>Todos!$AB$3:$AK$3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Todos!$AB$4:$AK$4</c:f>
              <c:numCache>
                <c:formatCode>_-* #,##0_-;\-* #,##0_-;_-* "-"??_-;_-@_-</c:formatCode>
                <c:ptCount val="10"/>
                <c:pt idx="0">
                  <c:v>11533</c:v>
                </c:pt>
                <c:pt idx="1">
                  <c:v>12150</c:v>
                </c:pt>
                <c:pt idx="2">
                  <c:v>12534</c:v>
                </c:pt>
                <c:pt idx="3">
                  <c:v>13064</c:v>
                </c:pt>
                <c:pt idx="4">
                  <c:v>11395</c:v>
                </c:pt>
                <c:pt idx="5">
                  <c:v>11235</c:v>
                </c:pt>
                <c:pt idx="6">
                  <c:v>11691</c:v>
                </c:pt>
                <c:pt idx="7">
                  <c:v>12540</c:v>
                </c:pt>
                <c:pt idx="8">
                  <c:v>12480</c:v>
                </c:pt>
                <c:pt idx="9">
                  <c:v>12425</c:v>
                </c:pt>
              </c:numCache>
            </c:numRef>
          </c:val>
        </c:ser>
        <c:ser>
          <c:idx val="1"/>
          <c:order val="1"/>
          <c:tx>
            <c:strRef>
              <c:f>Todos!$AA$5</c:f>
              <c:strCache>
                <c:ptCount val="1"/>
                <c:pt idx="0">
                  <c:v>G - CONSTRUCCION</c:v>
                </c:pt>
              </c:strCache>
            </c:strRef>
          </c:tx>
          <c:invertIfNegative val="0"/>
          <c:cat>
            <c:numRef>
              <c:f>Todos!$AB$3:$AK$3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Todos!$AB$5:$AK$5</c:f>
              <c:numCache>
                <c:formatCode>_-* #,##0_-;\-* #,##0_-;_-* "-"??_-;_-@_-</c:formatCode>
                <c:ptCount val="10"/>
                <c:pt idx="0">
                  <c:v>9149</c:v>
                </c:pt>
                <c:pt idx="1">
                  <c:v>8804</c:v>
                </c:pt>
                <c:pt idx="2">
                  <c:v>9571</c:v>
                </c:pt>
                <c:pt idx="3">
                  <c:v>9584</c:v>
                </c:pt>
                <c:pt idx="4">
                  <c:v>9730</c:v>
                </c:pt>
                <c:pt idx="5">
                  <c:v>11323</c:v>
                </c:pt>
                <c:pt idx="6">
                  <c:v>14384</c:v>
                </c:pt>
                <c:pt idx="7">
                  <c:v>14805</c:v>
                </c:pt>
                <c:pt idx="8">
                  <c:v>12597</c:v>
                </c:pt>
                <c:pt idx="9">
                  <c:v>9275</c:v>
                </c:pt>
              </c:numCache>
            </c:numRef>
          </c:val>
        </c:ser>
        <c:ser>
          <c:idx val="2"/>
          <c:order val="2"/>
          <c:tx>
            <c:strRef>
              <c:f>Todos!$AA$6</c:f>
              <c:strCache>
                <c:ptCount val="1"/>
                <c:pt idx="0">
                  <c:v>L - ACTIVIDADES INMOBILIARIAS, EMPRESARIALES Y DE ALQUILER</c:v>
                </c:pt>
              </c:strCache>
            </c:strRef>
          </c:tx>
          <c:invertIfNegative val="0"/>
          <c:cat>
            <c:numRef>
              <c:f>Todos!$AB$3:$AK$3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Todos!$AB$6:$AK$6</c:f>
              <c:numCache>
                <c:formatCode>_-* #,##0_-;\-* #,##0_-;_-* "-"??_-;_-@_-</c:formatCode>
                <c:ptCount val="10"/>
                <c:pt idx="0">
                  <c:v>4179</c:v>
                </c:pt>
                <c:pt idx="1">
                  <c:v>4918</c:v>
                </c:pt>
                <c:pt idx="2">
                  <c:v>4674</c:v>
                </c:pt>
                <c:pt idx="3">
                  <c:v>5514</c:v>
                </c:pt>
                <c:pt idx="4">
                  <c:v>5873</c:v>
                </c:pt>
                <c:pt idx="5">
                  <c:v>6362</c:v>
                </c:pt>
                <c:pt idx="6">
                  <c:v>6582</c:v>
                </c:pt>
                <c:pt idx="7">
                  <c:v>6328</c:v>
                </c:pt>
                <c:pt idx="8">
                  <c:v>6118</c:v>
                </c:pt>
                <c:pt idx="9">
                  <c:v>6379</c:v>
                </c:pt>
              </c:numCache>
            </c:numRef>
          </c:val>
        </c:ser>
        <c:ser>
          <c:idx val="3"/>
          <c:order val="3"/>
          <c:tx>
            <c:strRef>
              <c:f>Todos!$AA$7</c:f>
              <c:strCache>
                <c:ptCount val="1"/>
                <c:pt idx="0">
                  <c:v>D - INDUSTRIAS MANUFACTURERAS NO METALICAS</c:v>
                </c:pt>
              </c:strCache>
            </c:strRef>
          </c:tx>
          <c:invertIfNegative val="0"/>
          <c:cat>
            <c:numRef>
              <c:f>Todos!$AB$3:$AK$3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Todos!$AB$7:$AK$7</c:f>
              <c:numCache>
                <c:formatCode>_-* #,##0_-;\-* #,##0_-;_-* "-"??_-;_-@_-</c:formatCode>
                <c:ptCount val="10"/>
                <c:pt idx="0">
                  <c:v>6044</c:v>
                </c:pt>
                <c:pt idx="1">
                  <c:v>6138</c:v>
                </c:pt>
                <c:pt idx="2">
                  <c:v>7009</c:v>
                </c:pt>
                <c:pt idx="3">
                  <c:v>7006</c:v>
                </c:pt>
                <c:pt idx="4">
                  <c:v>5882</c:v>
                </c:pt>
                <c:pt idx="5">
                  <c:v>5056</c:v>
                </c:pt>
                <c:pt idx="6">
                  <c:v>5067</c:v>
                </c:pt>
                <c:pt idx="7">
                  <c:v>5500</c:v>
                </c:pt>
                <c:pt idx="8">
                  <c:v>5649</c:v>
                </c:pt>
                <c:pt idx="9">
                  <c:v>5869</c:v>
                </c:pt>
              </c:numCache>
            </c:numRef>
          </c:val>
        </c:ser>
        <c:ser>
          <c:idx val="4"/>
          <c:order val="4"/>
          <c:tx>
            <c:strRef>
              <c:f>Todos!$AA$8</c:f>
              <c:strCache>
                <c:ptCount val="1"/>
                <c:pt idx="0">
                  <c:v>A - AGRICULTURA, GANADERIA, CAZA Y SILVICULTURA</c:v>
                </c:pt>
              </c:strCache>
            </c:strRef>
          </c:tx>
          <c:invertIfNegative val="0"/>
          <c:cat>
            <c:numRef>
              <c:f>Todos!$AB$3:$AK$3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Todos!$AB$8:$AK$8</c:f>
              <c:numCache>
                <c:formatCode>_-* #,##0_-;\-* #,##0_-;_-* "-"??_-;_-@_-</c:formatCode>
                <c:ptCount val="10"/>
                <c:pt idx="0">
                  <c:v>3877</c:v>
                </c:pt>
                <c:pt idx="1">
                  <c:v>3383</c:v>
                </c:pt>
                <c:pt idx="2">
                  <c:v>4248</c:v>
                </c:pt>
                <c:pt idx="3">
                  <c:v>4665</c:v>
                </c:pt>
                <c:pt idx="4">
                  <c:v>5398</c:v>
                </c:pt>
                <c:pt idx="5">
                  <c:v>5106</c:v>
                </c:pt>
                <c:pt idx="6">
                  <c:v>5099</c:v>
                </c:pt>
                <c:pt idx="7">
                  <c:v>5327</c:v>
                </c:pt>
                <c:pt idx="8">
                  <c:v>5558</c:v>
                </c:pt>
                <c:pt idx="9">
                  <c:v>5343</c:v>
                </c:pt>
              </c:numCache>
            </c:numRef>
          </c:val>
        </c:ser>
        <c:ser>
          <c:idx val="5"/>
          <c:order val="5"/>
          <c:tx>
            <c:strRef>
              <c:f>Todos!$AA$9</c:f>
              <c:strCache>
                <c:ptCount val="1"/>
                <c:pt idx="0">
                  <c:v>I - HOTELES Y RESTAURANTES</c:v>
                </c:pt>
              </c:strCache>
            </c:strRef>
          </c:tx>
          <c:invertIfNegative val="0"/>
          <c:cat>
            <c:numRef>
              <c:f>Todos!$AB$3:$AK$3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Todos!$AB$9:$AK$9</c:f>
              <c:numCache>
                <c:formatCode>_-* #,##0_-;\-* #,##0_-;_-* "-"??_-;_-@_-</c:formatCode>
                <c:ptCount val="10"/>
                <c:pt idx="0">
                  <c:v>3043</c:v>
                </c:pt>
                <c:pt idx="1">
                  <c:v>3483</c:v>
                </c:pt>
                <c:pt idx="2">
                  <c:v>3488</c:v>
                </c:pt>
                <c:pt idx="3">
                  <c:v>3737</c:v>
                </c:pt>
                <c:pt idx="4">
                  <c:v>4153</c:v>
                </c:pt>
                <c:pt idx="5">
                  <c:v>4559</c:v>
                </c:pt>
                <c:pt idx="6">
                  <c:v>4414</c:v>
                </c:pt>
                <c:pt idx="7">
                  <c:v>4202</c:v>
                </c:pt>
                <c:pt idx="8">
                  <c:v>4598</c:v>
                </c:pt>
                <c:pt idx="9">
                  <c:v>4441</c:v>
                </c:pt>
              </c:numCache>
            </c:numRef>
          </c:val>
        </c:ser>
        <c:ser>
          <c:idx val="6"/>
          <c:order val="6"/>
          <c:tx>
            <c:strRef>
              <c:f>Todos!$AA$10</c:f>
              <c:strCache>
                <c:ptCount val="1"/>
                <c:pt idx="0">
                  <c:v>J - TRANSPORTE, ALMACENAMIENTO Y COMUNICACIONES</c:v>
                </c:pt>
              </c:strCache>
            </c:strRef>
          </c:tx>
          <c:invertIfNegative val="0"/>
          <c:cat>
            <c:numRef>
              <c:f>Todos!$AB$3:$AK$3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Todos!$AB$10:$AK$10</c:f>
              <c:numCache>
                <c:formatCode>_-* #,##0_-;\-* #,##0_-;_-* "-"??_-;_-@_-</c:formatCode>
                <c:ptCount val="10"/>
                <c:pt idx="0">
                  <c:v>3675</c:v>
                </c:pt>
                <c:pt idx="1">
                  <c:v>3810</c:v>
                </c:pt>
                <c:pt idx="2">
                  <c:v>3504</c:v>
                </c:pt>
                <c:pt idx="3">
                  <c:v>3749</c:v>
                </c:pt>
                <c:pt idx="4">
                  <c:v>3987</c:v>
                </c:pt>
                <c:pt idx="5">
                  <c:v>3968</c:v>
                </c:pt>
                <c:pt idx="6">
                  <c:v>3929</c:v>
                </c:pt>
                <c:pt idx="7">
                  <c:v>3523</c:v>
                </c:pt>
                <c:pt idx="8">
                  <c:v>3855</c:v>
                </c:pt>
                <c:pt idx="9">
                  <c:v>4318</c:v>
                </c:pt>
              </c:numCache>
            </c:numRef>
          </c:val>
        </c:ser>
        <c:ser>
          <c:idx val="7"/>
          <c:order val="7"/>
          <c:tx>
            <c:strRef>
              <c:f>Todos!$AA$11</c:f>
              <c:strCache>
                <c:ptCount val="1"/>
                <c:pt idx="0">
                  <c:v>B - PESCA</c:v>
                </c:pt>
              </c:strCache>
            </c:strRef>
          </c:tx>
          <c:invertIfNegative val="0"/>
          <c:cat>
            <c:numRef>
              <c:f>Todos!$AB$3:$AK$3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Todos!$AB$11:$AK$11</c:f>
              <c:numCache>
                <c:formatCode>_-* #,##0_-;\-* #,##0_-;_-* "-"??_-;_-@_-</c:formatCode>
                <c:ptCount val="10"/>
                <c:pt idx="0">
                  <c:v>3440</c:v>
                </c:pt>
                <c:pt idx="1">
                  <c:v>3136</c:v>
                </c:pt>
                <c:pt idx="2">
                  <c:v>3882</c:v>
                </c:pt>
                <c:pt idx="3">
                  <c:v>3469</c:v>
                </c:pt>
                <c:pt idx="4">
                  <c:v>3527</c:v>
                </c:pt>
                <c:pt idx="5">
                  <c:v>3232</c:v>
                </c:pt>
                <c:pt idx="6">
                  <c:v>3790</c:v>
                </c:pt>
                <c:pt idx="7">
                  <c:v>4978</c:v>
                </c:pt>
                <c:pt idx="8">
                  <c:v>4476</c:v>
                </c:pt>
                <c:pt idx="9">
                  <c:v>4262</c:v>
                </c:pt>
              </c:numCache>
            </c:numRef>
          </c:val>
        </c:ser>
        <c:ser>
          <c:idx val="8"/>
          <c:order val="8"/>
          <c:tx>
            <c:strRef>
              <c:f>Todos!$AA$12</c:f>
              <c:strCache>
                <c:ptCount val="1"/>
                <c:pt idx="0">
                  <c:v>C - EXPLOTACION DE MINAS Y CANTERAS</c:v>
                </c:pt>
              </c:strCache>
            </c:strRef>
          </c:tx>
          <c:invertIfNegative val="0"/>
          <c:cat>
            <c:numRef>
              <c:f>Todos!$AB$3:$AK$3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Todos!$AB$12:$AK$12</c:f>
              <c:numCache>
                <c:formatCode>_-* #,##0_-;\-* #,##0_-;_-* "-"??_-;_-@_-</c:formatCode>
                <c:ptCount val="10"/>
                <c:pt idx="0">
                  <c:v>193</c:v>
                </c:pt>
                <c:pt idx="1">
                  <c:v>70</c:v>
                </c:pt>
                <c:pt idx="2">
                  <c:v>1174</c:v>
                </c:pt>
                <c:pt idx="3">
                  <c:v>1233</c:v>
                </c:pt>
                <c:pt idx="4">
                  <c:v>1539</c:v>
                </c:pt>
                <c:pt idx="5">
                  <c:v>2002</c:v>
                </c:pt>
                <c:pt idx="6">
                  <c:v>2212</c:v>
                </c:pt>
                <c:pt idx="7">
                  <c:v>2621</c:v>
                </c:pt>
                <c:pt idx="8">
                  <c:v>3028</c:v>
                </c:pt>
                <c:pt idx="9">
                  <c:v>3720</c:v>
                </c:pt>
              </c:numCache>
            </c:numRef>
          </c:val>
        </c:ser>
        <c:ser>
          <c:idx val="9"/>
          <c:order val="9"/>
          <c:tx>
            <c:strRef>
              <c:f>Todos!$AA$13</c:f>
              <c:strCache>
                <c:ptCount val="1"/>
                <c:pt idx="0">
                  <c:v>O - SERVICIOS SOCIALES Y DE SALUD</c:v>
                </c:pt>
              </c:strCache>
            </c:strRef>
          </c:tx>
          <c:invertIfNegative val="0"/>
          <c:cat>
            <c:numRef>
              <c:f>Todos!$AB$3:$AK$3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Todos!$AB$13:$AK$13</c:f>
              <c:numCache>
                <c:formatCode>_-* #,##0_-;\-* #,##0_-;_-* "-"??_-;_-@_-</c:formatCode>
                <c:ptCount val="10"/>
                <c:pt idx="0">
                  <c:v>1964</c:v>
                </c:pt>
                <c:pt idx="1">
                  <c:v>1877</c:v>
                </c:pt>
                <c:pt idx="2">
                  <c:v>1955</c:v>
                </c:pt>
                <c:pt idx="3">
                  <c:v>2075</c:v>
                </c:pt>
                <c:pt idx="4">
                  <c:v>2224</c:v>
                </c:pt>
                <c:pt idx="5">
                  <c:v>2286</c:v>
                </c:pt>
                <c:pt idx="6">
                  <c:v>2507</c:v>
                </c:pt>
                <c:pt idx="7">
                  <c:v>2673</c:v>
                </c:pt>
                <c:pt idx="8">
                  <c:v>2708</c:v>
                </c:pt>
                <c:pt idx="9">
                  <c:v>2794</c:v>
                </c:pt>
              </c:numCache>
            </c:numRef>
          </c:val>
        </c:ser>
        <c:ser>
          <c:idx val="10"/>
          <c:order val="10"/>
          <c:tx>
            <c:strRef>
              <c:f>Todos!$AA$14</c:f>
              <c:strCache>
                <c:ptCount val="1"/>
                <c:pt idx="0">
                  <c:v>N - ENSEÑANZA</c:v>
                </c:pt>
              </c:strCache>
            </c:strRef>
          </c:tx>
          <c:invertIfNegative val="0"/>
          <c:cat>
            <c:numRef>
              <c:f>Todos!$AB$3:$AK$3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Todos!$AB$14:$AK$14</c:f>
              <c:numCache>
                <c:formatCode>_-* #,##0_-;\-* #,##0_-;_-* "-"??_-;_-@_-</c:formatCode>
                <c:ptCount val="10"/>
                <c:pt idx="0">
                  <c:v>1424</c:v>
                </c:pt>
                <c:pt idx="1">
                  <c:v>1551</c:v>
                </c:pt>
                <c:pt idx="2">
                  <c:v>1319</c:v>
                </c:pt>
                <c:pt idx="3">
                  <c:v>1506</c:v>
                </c:pt>
                <c:pt idx="4">
                  <c:v>1742</c:v>
                </c:pt>
                <c:pt idx="5">
                  <c:v>1732</c:v>
                </c:pt>
                <c:pt idx="6">
                  <c:v>1855</c:v>
                </c:pt>
                <c:pt idx="7">
                  <c:v>2185</c:v>
                </c:pt>
                <c:pt idx="8">
                  <c:v>2435</c:v>
                </c:pt>
                <c:pt idx="9">
                  <c:v>2623</c:v>
                </c:pt>
              </c:numCache>
            </c:numRef>
          </c:val>
        </c:ser>
        <c:ser>
          <c:idx val="11"/>
          <c:order val="11"/>
          <c:tx>
            <c:strRef>
              <c:f>Todos!$AA$15</c:f>
              <c:strCache>
                <c:ptCount val="1"/>
                <c:pt idx="0">
                  <c:v>E - INDUSTRIAS MANUFACTURERAS METALICAS</c:v>
                </c:pt>
              </c:strCache>
            </c:strRef>
          </c:tx>
          <c:invertIfNegative val="0"/>
          <c:cat>
            <c:numRef>
              <c:f>Todos!$AB$3:$AK$3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Todos!$AB$15:$AK$15</c:f>
              <c:numCache>
                <c:formatCode>_-* #,##0_-;\-* #,##0_-;_-* "-"??_-;_-@_-</c:formatCode>
                <c:ptCount val="10"/>
                <c:pt idx="0">
                  <c:v>624</c:v>
                </c:pt>
                <c:pt idx="1">
                  <c:v>625</c:v>
                </c:pt>
                <c:pt idx="2">
                  <c:v>1003</c:v>
                </c:pt>
                <c:pt idx="3">
                  <c:v>1010</c:v>
                </c:pt>
                <c:pt idx="4">
                  <c:v>803</c:v>
                </c:pt>
                <c:pt idx="5">
                  <c:v>814</c:v>
                </c:pt>
                <c:pt idx="6">
                  <c:v>767</c:v>
                </c:pt>
                <c:pt idx="7">
                  <c:v>1093</c:v>
                </c:pt>
                <c:pt idx="8">
                  <c:v>1328</c:v>
                </c:pt>
                <c:pt idx="9">
                  <c:v>1332</c:v>
                </c:pt>
              </c:numCache>
            </c:numRef>
          </c:val>
        </c:ser>
        <c:ser>
          <c:idx val="12"/>
          <c:order val="12"/>
          <c:tx>
            <c:strRef>
              <c:f>Todos!$AA$16</c:f>
              <c:strCache>
                <c:ptCount val="1"/>
                <c:pt idx="0">
                  <c:v>P - OTRAS ACTIVIDADES DE SERVICIOS COMUNITARIAS, SOCIALES Y PERSONALES</c:v>
                </c:pt>
              </c:strCache>
            </c:strRef>
          </c:tx>
          <c:invertIfNegative val="0"/>
          <c:cat>
            <c:numRef>
              <c:f>Todos!$AB$3:$AK$3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Todos!$AB$16:$AK$16</c:f>
              <c:numCache>
                <c:formatCode>_-* #,##0_-;\-* #,##0_-;_-* "-"??_-;_-@_-</c:formatCode>
                <c:ptCount val="10"/>
                <c:pt idx="0">
                  <c:v>1862</c:v>
                </c:pt>
                <c:pt idx="1">
                  <c:v>2108</c:v>
                </c:pt>
                <c:pt idx="2">
                  <c:v>1324</c:v>
                </c:pt>
                <c:pt idx="3">
                  <c:v>924</c:v>
                </c:pt>
                <c:pt idx="4">
                  <c:v>1071</c:v>
                </c:pt>
                <c:pt idx="5">
                  <c:v>1120</c:v>
                </c:pt>
                <c:pt idx="6">
                  <c:v>1556</c:v>
                </c:pt>
                <c:pt idx="7">
                  <c:v>1297</c:v>
                </c:pt>
                <c:pt idx="8">
                  <c:v>1272</c:v>
                </c:pt>
                <c:pt idx="9">
                  <c:v>1205</c:v>
                </c:pt>
              </c:numCache>
            </c:numRef>
          </c:val>
        </c:ser>
        <c:ser>
          <c:idx val="13"/>
          <c:order val="13"/>
          <c:tx>
            <c:strRef>
              <c:f>Todos!$AA$17</c:f>
              <c:strCache>
                <c:ptCount val="1"/>
                <c:pt idx="0">
                  <c:v>M - ADM. PUBLICA Y DEFENSA, PLANES DE SEG. SOCIAL AFILIACION OBLIGATORIA</c:v>
                </c:pt>
              </c:strCache>
            </c:strRef>
          </c:tx>
          <c:invertIfNegative val="0"/>
          <c:cat>
            <c:numRef>
              <c:f>Todos!$AB$3:$AK$3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Todos!$AB$17:$AK$17</c:f>
              <c:numCache>
                <c:formatCode>_-* #,##0_-;\-* #,##0_-;_-* "-"??_-;_-@_-</c:formatCode>
                <c:ptCount val="10"/>
                <c:pt idx="0">
                  <c:v>1011</c:v>
                </c:pt>
                <c:pt idx="1">
                  <c:v>1044</c:v>
                </c:pt>
                <c:pt idx="2">
                  <c:v>1015</c:v>
                </c:pt>
                <c:pt idx="3">
                  <c:v>1077</c:v>
                </c:pt>
                <c:pt idx="4">
                  <c:v>1056</c:v>
                </c:pt>
                <c:pt idx="5">
                  <c:v>1053</c:v>
                </c:pt>
                <c:pt idx="6">
                  <c:v>1023</c:v>
                </c:pt>
                <c:pt idx="7">
                  <c:v>1188</c:v>
                </c:pt>
                <c:pt idx="8">
                  <c:v>1057</c:v>
                </c:pt>
                <c:pt idx="9">
                  <c:v>1104</c:v>
                </c:pt>
              </c:numCache>
            </c:numRef>
          </c:val>
        </c:ser>
        <c:ser>
          <c:idx val="14"/>
          <c:order val="14"/>
          <c:tx>
            <c:strRef>
              <c:f>Todos!$AA$18</c:f>
              <c:strCache>
                <c:ptCount val="1"/>
                <c:pt idx="0">
                  <c:v>K - INTERMEDIACION FINANCIERA</c:v>
                </c:pt>
              </c:strCache>
            </c:strRef>
          </c:tx>
          <c:invertIfNegative val="0"/>
          <c:cat>
            <c:numRef>
              <c:f>Todos!$AB$3:$AK$3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Todos!$AB$18:$AK$18</c:f>
              <c:numCache>
                <c:formatCode>_-* #,##0_-;\-* #,##0_-;_-* "-"??_-;_-@_-</c:formatCode>
                <c:ptCount val="10"/>
                <c:pt idx="0">
                  <c:v>246</c:v>
                </c:pt>
                <c:pt idx="1">
                  <c:v>278</c:v>
                </c:pt>
                <c:pt idx="2">
                  <c:v>292</c:v>
                </c:pt>
                <c:pt idx="3">
                  <c:v>514</c:v>
                </c:pt>
                <c:pt idx="4">
                  <c:v>1503</c:v>
                </c:pt>
                <c:pt idx="5">
                  <c:v>898</c:v>
                </c:pt>
                <c:pt idx="6">
                  <c:v>297</c:v>
                </c:pt>
                <c:pt idx="7">
                  <c:v>226</c:v>
                </c:pt>
                <c:pt idx="8">
                  <c:v>289</c:v>
                </c:pt>
                <c:pt idx="9">
                  <c:v>318</c:v>
                </c:pt>
              </c:numCache>
            </c:numRef>
          </c:val>
        </c:ser>
        <c:ser>
          <c:idx val="15"/>
          <c:order val="15"/>
          <c:tx>
            <c:strRef>
              <c:f>Todos!$AA$19</c:f>
              <c:strCache>
                <c:ptCount val="1"/>
                <c:pt idx="0">
                  <c:v>F - SUMINISTRO DE ELECTRICIDAD, GAS Y AGUA</c:v>
                </c:pt>
              </c:strCache>
            </c:strRef>
          </c:tx>
          <c:invertIfNegative val="0"/>
          <c:cat>
            <c:numRef>
              <c:f>Todos!$AB$3:$AK$3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Todos!$AB$19:$AK$19</c:f>
              <c:numCache>
                <c:formatCode>_-* #,##0_-;\-* #,##0_-;_-* "-"??_-;_-@_-</c:formatCode>
                <c:ptCount val="10"/>
                <c:pt idx="0">
                  <c:v>223</c:v>
                </c:pt>
                <c:pt idx="1">
                  <c:v>227</c:v>
                </c:pt>
                <c:pt idx="2">
                  <c:v>261</c:v>
                </c:pt>
                <c:pt idx="3">
                  <c:v>272</c:v>
                </c:pt>
                <c:pt idx="4">
                  <c:v>284</c:v>
                </c:pt>
                <c:pt idx="5">
                  <c:v>263</c:v>
                </c:pt>
                <c:pt idx="6">
                  <c:v>279</c:v>
                </c:pt>
                <c:pt idx="7">
                  <c:v>298</c:v>
                </c:pt>
                <c:pt idx="8">
                  <c:v>163</c:v>
                </c:pt>
                <c:pt idx="9">
                  <c:v>151</c:v>
                </c:pt>
              </c:numCache>
            </c:numRef>
          </c:val>
        </c:ser>
        <c:ser>
          <c:idx val="16"/>
          <c:order val="16"/>
          <c:tx>
            <c:strRef>
              <c:f>Todos!$AA$20</c:f>
              <c:strCache>
                <c:ptCount val="1"/>
                <c:pt idx="0">
                  <c:v>Q - CONSEJO DE ADMINISTRACION DE EDIFICIOS Y CONDOMINIOS</c:v>
                </c:pt>
              </c:strCache>
            </c:strRef>
          </c:tx>
          <c:invertIfNegative val="0"/>
          <c:cat>
            <c:numRef>
              <c:f>Todos!$AB$3:$AK$3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Todos!$AB$20:$AK$20</c:f>
              <c:numCache>
                <c:formatCode>_-* #,##0_-;\-* #,##0_-;_-* "-"??_-;_-@_-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8</c:v>
                </c:pt>
                <c:pt idx="7">
                  <c:v>8</c:v>
                </c:pt>
                <c:pt idx="8">
                  <c:v>9</c:v>
                </c:pt>
                <c:pt idx="9">
                  <c:v>5</c:v>
                </c:pt>
              </c:numCache>
            </c:numRef>
          </c:val>
        </c:ser>
        <c:ser>
          <c:idx val="17"/>
          <c:order val="17"/>
          <c:tx>
            <c:strRef>
              <c:f>Todos!$AA$21</c:f>
              <c:strCache>
                <c:ptCount val="1"/>
                <c:pt idx="0">
                  <c:v>R - ORGANIZACIONES Y ORGANOS EXTRATERRITORIALES</c:v>
                </c:pt>
              </c:strCache>
            </c:strRef>
          </c:tx>
          <c:invertIfNegative val="0"/>
          <c:cat>
            <c:numRef>
              <c:f>Todos!$AB$3:$AK$3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Todos!$AB$21:$AK$21</c:f>
              <c:numCache>
                <c:formatCode>_-* #,##0_-;\-* #,##0_-;_-* "-"??_-;_-@_-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ser>
          <c:idx val="18"/>
          <c:order val="18"/>
          <c:tx>
            <c:strRef>
              <c:f>Todos!$AA$22</c:f>
              <c:strCache>
                <c:ptCount val="1"/>
                <c:pt idx="0">
                  <c:v>SIN INFORMACION</c:v>
                </c:pt>
              </c:strCache>
            </c:strRef>
          </c:tx>
          <c:invertIfNegative val="0"/>
          <c:cat>
            <c:numRef>
              <c:f>Todos!$AB$3:$AK$3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Todos!$AB$22:$AK$22</c:f>
              <c:numCache>
                <c:formatCode>_-* #,##0_-;\-* #,##0_-;_-* "-"??_-;_-@_-</c:formatCode>
                <c:ptCount val="10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9637504"/>
        <c:axId val="99643392"/>
      </c:barChart>
      <c:catAx>
        <c:axId val="99637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9643392"/>
        <c:crosses val="autoZero"/>
        <c:auto val="1"/>
        <c:lblAlgn val="ctr"/>
        <c:lblOffset val="100"/>
        <c:noMultiLvlLbl val="0"/>
      </c:catAx>
      <c:valAx>
        <c:axId val="99643392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out"/>
        <c:minorTickMark val="none"/>
        <c:tickLblPos val="nextTo"/>
        <c:crossAx val="99637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694622435628136"/>
          <c:y val="3.4741265699175489E-2"/>
          <c:w val="0.34166666666666667"/>
          <c:h val="0.7962729658792651"/>
        </c:manualLayout>
      </c:layout>
      <c:overlay val="0"/>
      <c:txPr>
        <a:bodyPr/>
        <a:lstStyle/>
        <a:p>
          <a:pPr>
            <a:defRPr sz="600"/>
          </a:pPr>
          <a:endParaRPr lang="es-C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Todos!$AA$27</c:f>
              <c:strCache>
                <c:ptCount val="1"/>
                <c:pt idx="0">
                  <c:v>G - CONSTRUCCION</c:v>
                </c:pt>
              </c:strCache>
            </c:strRef>
          </c:tx>
          <c:invertIfNegative val="0"/>
          <c:cat>
            <c:numRef>
              <c:f>Todos!$AB$26:$AK$26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Todos!$AB$27:$AK$27</c:f>
              <c:numCache>
                <c:formatCode>_-* #,##0_-;\-* #,##0_-;_-* "-"??_-;_-@_-</c:formatCode>
                <c:ptCount val="10"/>
                <c:pt idx="0">
                  <c:v>885949</c:v>
                </c:pt>
                <c:pt idx="1">
                  <c:v>1021415</c:v>
                </c:pt>
                <c:pt idx="2">
                  <c:v>1108275</c:v>
                </c:pt>
                <c:pt idx="3">
                  <c:v>1185379</c:v>
                </c:pt>
                <c:pt idx="4">
                  <c:v>1048958</c:v>
                </c:pt>
                <c:pt idx="5">
                  <c:v>1114429</c:v>
                </c:pt>
                <c:pt idx="6">
                  <c:v>1271928</c:v>
                </c:pt>
                <c:pt idx="7">
                  <c:v>1441862</c:v>
                </c:pt>
                <c:pt idx="8">
                  <c:v>1468325</c:v>
                </c:pt>
                <c:pt idx="9">
                  <c:v>1431683</c:v>
                </c:pt>
              </c:numCache>
            </c:numRef>
          </c:val>
        </c:ser>
        <c:ser>
          <c:idx val="1"/>
          <c:order val="1"/>
          <c:tx>
            <c:strRef>
              <c:f>Todos!$AA$28</c:f>
              <c:strCache>
                <c:ptCount val="1"/>
                <c:pt idx="0">
                  <c:v>H - COMERCIO AL POR MAYOR Y MENOR, REP. VEH.AUTOMOTORES/ENSERES DOMESTICOS</c:v>
                </c:pt>
              </c:strCache>
            </c:strRef>
          </c:tx>
          <c:invertIfNegative val="0"/>
          <c:cat>
            <c:numRef>
              <c:f>Todos!$AB$26:$AK$26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Todos!$AB$28:$AK$28</c:f>
              <c:numCache>
                <c:formatCode>_-* #,##0_-;\-* #,##0_-;_-* "-"??_-;_-@_-</c:formatCode>
                <c:ptCount val="10"/>
                <c:pt idx="0">
                  <c:v>879103</c:v>
                </c:pt>
                <c:pt idx="1">
                  <c:v>974418</c:v>
                </c:pt>
                <c:pt idx="2">
                  <c:v>1128429</c:v>
                </c:pt>
                <c:pt idx="3">
                  <c:v>1155816</c:v>
                </c:pt>
                <c:pt idx="4">
                  <c:v>1088139</c:v>
                </c:pt>
                <c:pt idx="5">
                  <c:v>1207285</c:v>
                </c:pt>
                <c:pt idx="6">
                  <c:v>1310355</c:v>
                </c:pt>
                <c:pt idx="7">
                  <c:v>1416804</c:v>
                </c:pt>
                <c:pt idx="8">
                  <c:v>1443504</c:v>
                </c:pt>
                <c:pt idx="9">
                  <c:v>1416976</c:v>
                </c:pt>
              </c:numCache>
            </c:numRef>
          </c:val>
        </c:ser>
        <c:ser>
          <c:idx val="2"/>
          <c:order val="2"/>
          <c:tx>
            <c:strRef>
              <c:f>Todos!$AA$29</c:f>
              <c:strCache>
                <c:ptCount val="1"/>
                <c:pt idx="0">
                  <c:v>L - ACTIVIDADES INMOBILIARIAS, EMPRESARIALES Y DE ALQUILER</c:v>
                </c:pt>
              </c:strCache>
            </c:strRef>
          </c:tx>
          <c:invertIfNegative val="0"/>
          <c:cat>
            <c:numRef>
              <c:f>Todos!$AB$26:$AK$26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Todos!$AB$29:$AK$29</c:f>
              <c:numCache>
                <c:formatCode>_-* #,##0_-;\-* #,##0_-;_-* "-"??_-;_-@_-</c:formatCode>
                <c:ptCount val="10"/>
                <c:pt idx="0">
                  <c:v>758729</c:v>
                </c:pt>
                <c:pt idx="1">
                  <c:v>845615</c:v>
                </c:pt>
                <c:pt idx="2">
                  <c:v>906041</c:v>
                </c:pt>
                <c:pt idx="3">
                  <c:v>979805</c:v>
                </c:pt>
                <c:pt idx="4">
                  <c:v>934882</c:v>
                </c:pt>
                <c:pt idx="5">
                  <c:v>1043625</c:v>
                </c:pt>
                <c:pt idx="6">
                  <c:v>1152115</c:v>
                </c:pt>
                <c:pt idx="7">
                  <c:v>1130060</c:v>
                </c:pt>
                <c:pt idx="8">
                  <c:v>1142139</c:v>
                </c:pt>
                <c:pt idx="9">
                  <c:v>1174748</c:v>
                </c:pt>
              </c:numCache>
            </c:numRef>
          </c:val>
        </c:ser>
        <c:ser>
          <c:idx val="3"/>
          <c:order val="3"/>
          <c:tx>
            <c:strRef>
              <c:f>Todos!$AA$30</c:f>
              <c:strCache>
                <c:ptCount val="1"/>
                <c:pt idx="0">
                  <c:v>A - AGRICULTURA, GANADERIA, CAZA Y SILVICULTURA</c:v>
                </c:pt>
              </c:strCache>
            </c:strRef>
          </c:tx>
          <c:invertIfNegative val="0"/>
          <c:cat>
            <c:numRef>
              <c:f>Todos!$AB$26:$AK$26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Todos!$AB$30:$AK$30</c:f>
              <c:numCache>
                <c:formatCode>_-* #,##0_-;\-* #,##0_-;_-* "-"??_-;_-@_-</c:formatCode>
                <c:ptCount val="10"/>
                <c:pt idx="0">
                  <c:v>784519</c:v>
                </c:pt>
                <c:pt idx="1">
                  <c:v>850317</c:v>
                </c:pt>
                <c:pt idx="2">
                  <c:v>925438</c:v>
                </c:pt>
                <c:pt idx="3">
                  <c:v>973673</c:v>
                </c:pt>
                <c:pt idx="4">
                  <c:v>924563</c:v>
                </c:pt>
                <c:pt idx="5">
                  <c:v>937664</c:v>
                </c:pt>
                <c:pt idx="6">
                  <c:v>968116</c:v>
                </c:pt>
                <c:pt idx="7">
                  <c:v>999211</c:v>
                </c:pt>
                <c:pt idx="8">
                  <c:v>981958</c:v>
                </c:pt>
                <c:pt idx="9">
                  <c:v>1002769</c:v>
                </c:pt>
              </c:numCache>
            </c:numRef>
          </c:val>
        </c:ser>
        <c:ser>
          <c:idx val="4"/>
          <c:order val="4"/>
          <c:tx>
            <c:strRef>
              <c:f>Todos!$AA$31</c:f>
              <c:strCache>
                <c:ptCount val="1"/>
                <c:pt idx="0">
                  <c:v>D - INDUSTRIAS MANUFACTURERAS NO METALICAS</c:v>
                </c:pt>
              </c:strCache>
            </c:strRef>
          </c:tx>
          <c:invertIfNegative val="0"/>
          <c:cat>
            <c:numRef>
              <c:f>Todos!$AB$26:$AK$26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Todos!$AB$31:$AK$31</c:f>
              <c:numCache>
                <c:formatCode>_-* #,##0_-;\-* #,##0_-;_-* "-"??_-;_-@_-</c:formatCode>
                <c:ptCount val="10"/>
                <c:pt idx="0">
                  <c:v>502754</c:v>
                </c:pt>
                <c:pt idx="1">
                  <c:v>519920</c:v>
                </c:pt>
                <c:pt idx="2">
                  <c:v>591535</c:v>
                </c:pt>
                <c:pt idx="3">
                  <c:v>602495</c:v>
                </c:pt>
                <c:pt idx="4">
                  <c:v>563743</c:v>
                </c:pt>
                <c:pt idx="5">
                  <c:v>592544</c:v>
                </c:pt>
                <c:pt idx="6">
                  <c:v>648572</c:v>
                </c:pt>
                <c:pt idx="7">
                  <c:v>742821</c:v>
                </c:pt>
                <c:pt idx="8">
                  <c:v>740520</c:v>
                </c:pt>
                <c:pt idx="9">
                  <c:v>736299</c:v>
                </c:pt>
              </c:numCache>
            </c:numRef>
          </c:val>
        </c:ser>
        <c:ser>
          <c:idx val="5"/>
          <c:order val="5"/>
          <c:tx>
            <c:strRef>
              <c:f>Todos!$AA$32</c:f>
              <c:strCache>
                <c:ptCount val="1"/>
                <c:pt idx="0">
                  <c:v>J - TRANSPORTE, ALMACENAMIENTO Y COMUNICACIONES</c:v>
                </c:pt>
              </c:strCache>
            </c:strRef>
          </c:tx>
          <c:invertIfNegative val="0"/>
          <c:cat>
            <c:numRef>
              <c:f>Todos!$AB$26:$AK$26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Todos!$AB$32:$AK$32</c:f>
              <c:numCache>
                <c:formatCode>_-* #,##0_-;\-* #,##0_-;_-* "-"??_-;_-@_-</c:formatCode>
                <c:ptCount val="10"/>
                <c:pt idx="0">
                  <c:v>332957</c:v>
                </c:pt>
                <c:pt idx="1">
                  <c:v>344729</c:v>
                </c:pt>
                <c:pt idx="2">
                  <c:v>393712</c:v>
                </c:pt>
                <c:pt idx="3">
                  <c:v>419803</c:v>
                </c:pt>
                <c:pt idx="4">
                  <c:v>418512</c:v>
                </c:pt>
                <c:pt idx="5">
                  <c:v>454312</c:v>
                </c:pt>
                <c:pt idx="6">
                  <c:v>484374</c:v>
                </c:pt>
                <c:pt idx="7">
                  <c:v>492342</c:v>
                </c:pt>
                <c:pt idx="8">
                  <c:v>498785</c:v>
                </c:pt>
                <c:pt idx="9">
                  <c:v>503075</c:v>
                </c:pt>
              </c:numCache>
            </c:numRef>
          </c:val>
        </c:ser>
        <c:ser>
          <c:idx val="6"/>
          <c:order val="6"/>
          <c:tx>
            <c:strRef>
              <c:f>Todos!$AA$33</c:f>
              <c:strCache>
                <c:ptCount val="1"/>
                <c:pt idx="0">
                  <c:v>N - ENSEÑANZA</c:v>
                </c:pt>
              </c:strCache>
            </c:strRef>
          </c:tx>
          <c:invertIfNegative val="0"/>
          <c:cat>
            <c:numRef>
              <c:f>Todos!$AB$26:$AK$26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Todos!$AB$33:$AK$33</c:f>
              <c:numCache>
                <c:formatCode>_-* #,##0_-;\-* #,##0_-;_-* "-"??_-;_-@_-</c:formatCode>
                <c:ptCount val="10"/>
                <c:pt idx="0">
                  <c:v>328018</c:v>
                </c:pt>
                <c:pt idx="1">
                  <c:v>335107</c:v>
                </c:pt>
                <c:pt idx="2">
                  <c:v>332656</c:v>
                </c:pt>
                <c:pt idx="3">
                  <c:v>345957</c:v>
                </c:pt>
                <c:pt idx="4">
                  <c:v>370795</c:v>
                </c:pt>
                <c:pt idx="5">
                  <c:v>367373</c:v>
                </c:pt>
                <c:pt idx="6">
                  <c:v>425839</c:v>
                </c:pt>
                <c:pt idx="7">
                  <c:v>413770</c:v>
                </c:pt>
                <c:pt idx="8">
                  <c:v>451965</c:v>
                </c:pt>
                <c:pt idx="9">
                  <c:v>453454</c:v>
                </c:pt>
              </c:numCache>
            </c:numRef>
          </c:val>
        </c:ser>
        <c:ser>
          <c:idx val="7"/>
          <c:order val="7"/>
          <c:tx>
            <c:strRef>
              <c:f>Todos!$AA$34</c:f>
              <c:strCache>
                <c:ptCount val="1"/>
                <c:pt idx="0">
                  <c:v>E - INDUSTRIAS MANUFACTURERAS METALICAS</c:v>
                </c:pt>
              </c:strCache>
            </c:strRef>
          </c:tx>
          <c:invertIfNegative val="0"/>
          <c:cat>
            <c:numRef>
              <c:f>Todos!$AB$26:$AK$26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Todos!$AB$34:$AK$34</c:f>
              <c:numCache>
                <c:formatCode>_-* #,##0_-;\-* #,##0_-;_-* "-"??_-;_-@_-</c:formatCode>
                <c:ptCount val="10"/>
                <c:pt idx="0">
                  <c:v>199654</c:v>
                </c:pt>
                <c:pt idx="1">
                  <c:v>220251</c:v>
                </c:pt>
                <c:pt idx="2">
                  <c:v>251954</c:v>
                </c:pt>
                <c:pt idx="3">
                  <c:v>270058</c:v>
                </c:pt>
                <c:pt idx="4">
                  <c:v>273245</c:v>
                </c:pt>
                <c:pt idx="5">
                  <c:v>302989</c:v>
                </c:pt>
                <c:pt idx="6">
                  <c:v>332727</c:v>
                </c:pt>
                <c:pt idx="7">
                  <c:v>377961</c:v>
                </c:pt>
                <c:pt idx="8">
                  <c:v>382087</c:v>
                </c:pt>
                <c:pt idx="9">
                  <c:v>413820</c:v>
                </c:pt>
              </c:numCache>
            </c:numRef>
          </c:val>
        </c:ser>
        <c:ser>
          <c:idx val="8"/>
          <c:order val="8"/>
          <c:tx>
            <c:strRef>
              <c:f>Todos!$AA$35</c:f>
              <c:strCache>
                <c:ptCount val="1"/>
                <c:pt idx="0">
                  <c:v>M - ADM. PUBLICA Y DEFENSA, PLANES DE SEG. SOCIAL AFILIACION OBLIGATORIA</c:v>
                </c:pt>
              </c:strCache>
            </c:strRef>
          </c:tx>
          <c:invertIfNegative val="0"/>
          <c:cat>
            <c:numRef>
              <c:f>Todos!$AB$26:$AK$26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Todos!$AB$35:$AK$35</c:f>
              <c:numCache>
                <c:formatCode>_-* #,##0_-;\-* #,##0_-;_-* "-"??_-;_-@_-</c:formatCode>
                <c:ptCount val="10"/>
                <c:pt idx="0">
                  <c:v>283413</c:v>
                </c:pt>
                <c:pt idx="1">
                  <c:v>292879</c:v>
                </c:pt>
                <c:pt idx="2">
                  <c:v>299185</c:v>
                </c:pt>
                <c:pt idx="3">
                  <c:v>315144</c:v>
                </c:pt>
                <c:pt idx="4">
                  <c:v>335184</c:v>
                </c:pt>
                <c:pt idx="5">
                  <c:v>369029</c:v>
                </c:pt>
                <c:pt idx="6">
                  <c:v>351892</c:v>
                </c:pt>
                <c:pt idx="7">
                  <c:v>366373</c:v>
                </c:pt>
                <c:pt idx="8">
                  <c:v>377626</c:v>
                </c:pt>
                <c:pt idx="9">
                  <c:v>391983</c:v>
                </c:pt>
              </c:numCache>
            </c:numRef>
          </c:val>
        </c:ser>
        <c:ser>
          <c:idx val="9"/>
          <c:order val="9"/>
          <c:tx>
            <c:strRef>
              <c:f>Todos!$AA$36</c:f>
              <c:strCache>
                <c:ptCount val="1"/>
                <c:pt idx="0">
                  <c:v>I - HOTELES Y RESTAURANTES</c:v>
                </c:pt>
              </c:strCache>
            </c:strRef>
          </c:tx>
          <c:invertIfNegative val="0"/>
          <c:cat>
            <c:numRef>
              <c:f>Todos!$AB$26:$AK$26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Todos!$AB$36:$AK$36</c:f>
              <c:numCache>
                <c:formatCode>_-* #,##0_-;\-* #,##0_-;_-* "-"??_-;_-@_-</c:formatCode>
                <c:ptCount val="10"/>
                <c:pt idx="0">
                  <c:v>199250</c:v>
                </c:pt>
                <c:pt idx="1">
                  <c:v>207824</c:v>
                </c:pt>
                <c:pt idx="2">
                  <c:v>233267</c:v>
                </c:pt>
                <c:pt idx="3">
                  <c:v>244334</c:v>
                </c:pt>
                <c:pt idx="4">
                  <c:v>259373</c:v>
                </c:pt>
                <c:pt idx="5">
                  <c:v>259344</c:v>
                </c:pt>
                <c:pt idx="6">
                  <c:v>281329</c:v>
                </c:pt>
                <c:pt idx="7">
                  <c:v>298314</c:v>
                </c:pt>
                <c:pt idx="8">
                  <c:v>305312</c:v>
                </c:pt>
                <c:pt idx="9">
                  <c:v>317956</c:v>
                </c:pt>
              </c:numCache>
            </c:numRef>
          </c:val>
        </c:ser>
        <c:ser>
          <c:idx val="10"/>
          <c:order val="10"/>
          <c:tx>
            <c:strRef>
              <c:f>Todos!$AA$37</c:f>
              <c:strCache>
                <c:ptCount val="1"/>
                <c:pt idx="0">
                  <c:v>P - OTRAS ACTIVIDADES DE SERVICIOS COMUNITARIAS, SOCIALES Y PERSONALES</c:v>
                </c:pt>
              </c:strCache>
            </c:strRef>
          </c:tx>
          <c:invertIfNegative val="0"/>
          <c:cat>
            <c:numRef>
              <c:f>Todos!$AB$26:$AK$26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Todos!$AB$37:$AK$37</c:f>
              <c:numCache>
                <c:formatCode>_-* #,##0_-;\-* #,##0_-;_-* "-"??_-;_-@_-</c:formatCode>
                <c:ptCount val="10"/>
                <c:pt idx="0">
                  <c:v>300567</c:v>
                </c:pt>
                <c:pt idx="1">
                  <c:v>305145</c:v>
                </c:pt>
                <c:pt idx="2">
                  <c:v>286494</c:v>
                </c:pt>
                <c:pt idx="3">
                  <c:v>258711</c:v>
                </c:pt>
                <c:pt idx="4">
                  <c:v>263351</c:v>
                </c:pt>
                <c:pt idx="5">
                  <c:v>279678</c:v>
                </c:pt>
                <c:pt idx="6">
                  <c:v>324585</c:v>
                </c:pt>
                <c:pt idx="7">
                  <c:v>266703</c:v>
                </c:pt>
                <c:pt idx="8">
                  <c:v>260094</c:v>
                </c:pt>
                <c:pt idx="9">
                  <c:v>264303</c:v>
                </c:pt>
              </c:numCache>
            </c:numRef>
          </c:val>
        </c:ser>
        <c:ser>
          <c:idx val="11"/>
          <c:order val="11"/>
          <c:tx>
            <c:strRef>
              <c:f>Todos!$AA$38</c:f>
              <c:strCache>
                <c:ptCount val="1"/>
                <c:pt idx="0">
                  <c:v>K - INTERMEDIACION FINANCIERA</c:v>
                </c:pt>
              </c:strCache>
            </c:strRef>
          </c:tx>
          <c:invertIfNegative val="0"/>
          <c:cat>
            <c:numRef>
              <c:f>Todos!$AB$26:$AK$26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Todos!$AB$38:$AK$38</c:f>
              <c:numCache>
                <c:formatCode>_-* #,##0_-;\-* #,##0_-;_-* "-"??_-;_-@_-</c:formatCode>
                <c:ptCount val="10"/>
                <c:pt idx="0">
                  <c:v>170401</c:v>
                </c:pt>
                <c:pt idx="1">
                  <c:v>190200</c:v>
                </c:pt>
                <c:pt idx="2">
                  <c:v>200267</c:v>
                </c:pt>
                <c:pt idx="3">
                  <c:v>206397</c:v>
                </c:pt>
                <c:pt idx="4">
                  <c:v>195741</c:v>
                </c:pt>
                <c:pt idx="5">
                  <c:v>204919</c:v>
                </c:pt>
                <c:pt idx="6">
                  <c:v>223324</c:v>
                </c:pt>
                <c:pt idx="7">
                  <c:v>225912</c:v>
                </c:pt>
                <c:pt idx="8">
                  <c:v>244659</c:v>
                </c:pt>
                <c:pt idx="9">
                  <c:v>243241</c:v>
                </c:pt>
              </c:numCache>
            </c:numRef>
          </c:val>
        </c:ser>
        <c:ser>
          <c:idx val="12"/>
          <c:order val="12"/>
          <c:tx>
            <c:strRef>
              <c:f>Todos!$AA$39</c:f>
              <c:strCache>
                <c:ptCount val="1"/>
                <c:pt idx="0">
                  <c:v>O - SERVICIOS SOCIALES Y DE SALUD</c:v>
                </c:pt>
              </c:strCache>
            </c:strRef>
          </c:tx>
          <c:invertIfNegative val="0"/>
          <c:cat>
            <c:numRef>
              <c:f>Todos!$AB$26:$AK$26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Todos!$AB$39:$AK$39</c:f>
              <c:numCache>
                <c:formatCode>_-* #,##0_-;\-* #,##0_-;_-* "-"??_-;_-@_-</c:formatCode>
                <c:ptCount val="10"/>
                <c:pt idx="0">
                  <c:v>165609</c:v>
                </c:pt>
                <c:pt idx="1">
                  <c:v>173588</c:v>
                </c:pt>
                <c:pt idx="2">
                  <c:v>181989</c:v>
                </c:pt>
                <c:pt idx="3">
                  <c:v>189253</c:v>
                </c:pt>
                <c:pt idx="4">
                  <c:v>190917</c:v>
                </c:pt>
                <c:pt idx="5">
                  <c:v>203483</c:v>
                </c:pt>
                <c:pt idx="6">
                  <c:v>205148</c:v>
                </c:pt>
                <c:pt idx="7">
                  <c:v>210625</c:v>
                </c:pt>
                <c:pt idx="8">
                  <c:v>223661</c:v>
                </c:pt>
                <c:pt idx="9">
                  <c:v>236201</c:v>
                </c:pt>
              </c:numCache>
            </c:numRef>
          </c:val>
        </c:ser>
        <c:ser>
          <c:idx val="13"/>
          <c:order val="13"/>
          <c:tx>
            <c:strRef>
              <c:f>Todos!$AA$40</c:f>
              <c:strCache>
                <c:ptCount val="1"/>
                <c:pt idx="0">
                  <c:v>C - EXPLOTACION DE MINAS Y CANTERAS</c:v>
                </c:pt>
              </c:strCache>
            </c:strRef>
          </c:tx>
          <c:invertIfNegative val="0"/>
          <c:cat>
            <c:numRef>
              <c:f>Todos!$AB$26:$AK$26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Todos!$AB$40:$AK$40</c:f>
              <c:numCache>
                <c:formatCode>_-* #,##0_-;\-* #,##0_-;_-* "-"??_-;_-@_-</c:formatCode>
                <c:ptCount val="10"/>
                <c:pt idx="0">
                  <c:v>56872</c:v>
                </c:pt>
                <c:pt idx="1">
                  <c:v>63651</c:v>
                </c:pt>
                <c:pt idx="2">
                  <c:v>76415</c:v>
                </c:pt>
                <c:pt idx="3">
                  <c:v>89826</c:v>
                </c:pt>
                <c:pt idx="4">
                  <c:v>80767</c:v>
                </c:pt>
                <c:pt idx="5">
                  <c:v>103153</c:v>
                </c:pt>
                <c:pt idx="6">
                  <c:v>110222</c:v>
                </c:pt>
                <c:pt idx="7">
                  <c:v>124838</c:v>
                </c:pt>
                <c:pt idx="8">
                  <c:v>123293</c:v>
                </c:pt>
                <c:pt idx="9">
                  <c:v>118179</c:v>
                </c:pt>
              </c:numCache>
            </c:numRef>
          </c:val>
        </c:ser>
        <c:ser>
          <c:idx val="14"/>
          <c:order val="14"/>
          <c:tx>
            <c:strRef>
              <c:f>Todos!$AA$41</c:f>
              <c:strCache>
                <c:ptCount val="1"/>
                <c:pt idx="0">
                  <c:v>B - PESCA</c:v>
                </c:pt>
              </c:strCache>
            </c:strRef>
          </c:tx>
          <c:invertIfNegative val="0"/>
          <c:cat>
            <c:numRef>
              <c:f>Todos!$AB$26:$AK$26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Todos!$AB$41:$AK$41</c:f>
              <c:numCache>
                <c:formatCode>_-* #,##0_-;\-* #,##0_-;_-* "-"??_-;_-@_-</c:formatCode>
                <c:ptCount val="10"/>
                <c:pt idx="0">
                  <c:v>58281</c:v>
                </c:pt>
                <c:pt idx="1">
                  <c:v>65621</c:v>
                </c:pt>
                <c:pt idx="2">
                  <c:v>87745</c:v>
                </c:pt>
                <c:pt idx="3">
                  <c:v>94556</c:v>
                </c:pt>
                <c:pt idx="4">
                  <c:v>81016</c:v>
                </c:pt>
                <c:pt idx="5">
                  <c:v>68088</c:v>
                </c:pt>
                <c:pt idx="6">
                  <c:v>77074</c:v>
                </c:pt>
                <c:pt idx="7">
                  <c:v>85126</c:v>
                </c:pt>
                <c:pt idx="8">
                  <c:v>87563</c:v>
                </c:pt>
                <c:pt idx="9">
                  <c:v>92008</c:v>
                </c:pt>
              </c:numCache>
            </c:numRef>
          </c:val>
        </c:ser>
        <c:ser>
          <c:idx val="15"/>
          <c:order val="15"/>
          <c:tx>
            <c:strRef>
              <c:f>Todos!$AA$42</c:f>
              <c:strCache>
                <c:ptCount val="1"/>
                <c:pt idx="0">
                  <c:v>F - SUMINISTRO DE ELECTRICIDAD, GAS Y AGUA</c:v>
                </c:pt>
              </c:strCache>
            </c:strRef>
          </c:tx>
          <c:invertIfNegative val="0"/>
          <c:cat>
            <c:numRef>
              <c:f>Todos!$AB$26:$AK$26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Todos!$AB$42:$AK$42</c:f>
              <c:numCache>
                <c:formatCode>_-* #,##0_-;\-* #,##0_-;_-* "-"??_-;_-@_-</c:formatCode>
                <c:ptCount val="10"/>
                <c:pt idx="0">
                  <c:v>48659</c:v>
                </c:pt>
                <c:pt idx="1">
                  <c:v>47467</c:v>
                </c:pt>
                <c:pt idx="2">
                  <c:v>51593</c:v>
                </c:pt>
                <c:pt idx="3">
                  <c:v>54186</c:v>
                </c:pt>
                <c:pt idx="4">
                  <c:v>57027</c:v>
                </c:pt>
                <c:pt idx="5">
                  <c:v>59141</c:v>
                </c:pt>
                <c:pt idx="6">
                  <c:v>63886</c:v>
                </c:pt>
                <c:pt idx="7">
                  <c:v>66792</c:v>
                </c:pt>
                <c:pt idx="8">
                  <c:v>67441</c:v>
                </c:pt>
                <c:pt idx="9">
                  <c:v>70900</c:v>
                </c:pt>
              </c:numCache>
            </c:numRef>
          </c:val>
        </c:ser>
        <c:ser>
          <c:idx val="16"/>
          <c:order val="16"/>
          <c:tx>
            <c:strRef>
              <c:f>Todos!$AA$43</c:f>
              <c:strCache>
                <c:ptCount val="1"/>
                <c:pt idx="0">
                  <c:v>Q - CONSEJO DE ADMINISTRACION DE EDIFICIOS Y CONDOMINIOS</c:v>
                </c:pt>
              </c:strCache>
            </c:strRef>
          </c:tx>
          <c:invertIfNegative val="0"/>
          <c:cat>
            <c:numRef>
              <c:f>Todos!$AB$26:$AK$26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Todos!$AB$43:$AK$43</c:f>
              <c:numCache>
                <c:formatCode>_-* #,##0_-;\-* #,##0_-;_-* "-"??_-;_-@_-</c:formatCode>
                <c:ptCount val="10"/>
                <c:pt idx="0">
                  <c:v>2294</c:v>
                </c:pt>
                <c:pt idx="1">
                  <c:v>2991</c:v>
                </c:pt>
                <c:pt idx="2">
                  <c:v>3184</c:v>
                </c:pt>
                <c:pt idx="3">
                  <c:v>4410</c:v>
                </c:pt>
                <c:pt idx="4">
                  <c:v>5209</c:v>
                </c:pt>
                <c:pt idx="5">
                  <c:v>5519</c:v>
                </c:pt>
                <c:pt idx="6">
                  <c:v>6243</c:v>
                </c:pt>
                <c:pt idx="7">
                  <c:v>7218</c:v>
                </c:pt>
                <c:pt idx="8">
                  <c:v>7649</c:v>
                </c:pt>
                <c:pt idx="9">
                  <c:v>7872</c:v>
                </c:pt>
              </c:numCache>
            </c:numRef>
          </c:val>
        </c:ser>
        <c:ser>
          <c:idx val="17"/>
          <c:order val="17"/>
          <c:tx>
            <c:strRef>
              <c:f>Todos!$AA$44</c:f>
              <c:strCache>
                <c:ptCount val="1"/>
                <c:pt idx="0">
                  <c:v>R - ORGANIZACIONES Y ORGANOS EXTRATERRITORIALES</c:v>
                </c:pt>
              </c:strCache>
            </c:strRef>
          </c:tx>
          <c:invertIfNegative val="0"/>
          <c:cat>
            <c:numRef>
              <c:f>Todos!$AB$26:$AK$26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Todos!$AB$44:$AK$44</c:f>
              <c:numCache>
                <c:formatCode>_-* #,##0_-;\-* #,##0_-;_-* "-"??_-;_-@_-</c:formatCode>
                <c:ptCount val="10"/>
                <c:pt idx="0">
                  <c:v>789</c:v>
                </c:pt>
                <c:pt idx="1">
                  <c:v>638</c:v>
                </c:pt>
                <c:pt idx="2">
                  <c:v>701</c:v>
                </c:pt>
                <c:pt idx="3">
                  <c:v>656</c:v>
                </c:pt>
                <c:pt idx="4">
                  <c:v>1092</c:v>
                </c:pt>
                <c:pt idx="5">
                  <c:v>433</c:v>
                </c:pt>
                <c:pt idx="6">
                  <c:v>1158</c:v>
                </c:pt>
                <c:pt idx="7">
                  <c:v>422</c:v>
                </c:pt>
                <c:pt idx="8">
                  <c:v>397</c:v>
                </c:pt>
                <c:pt idx="9">
                  <c:v>399</c:v>
                </c:pt>
              </c:numCache>
            </c:numRef>
          </c:val>
        </c:ser>
        <c:ser>
          <c:idx val="18"/>
          <c:order val="18"/>
          <c:tx>
            <c:strRef>
              <c:f>Todos!$AA$45</c:f>
              <c:strCache>
                <c:ptCount val="1"/>
                <c:pt idx="0">
                  <c:v>SIN INFORMACION</c:v>
                </c:pt>
              </c:strCache>
            </c:strRef>
          </c:tx>
          <c:invertIfNegative val="0"/>
          <c:cat>
            <c:numRef>
              <c:f>Todos!$AB$26:$AK$26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Todos!$AB$45:$AK$45</c:f>
              <c:numCache>
                <c:formatCode>_-* #,##0_-;\-* #,##0_-;_-* "-"??_-;_-@_-</c:formatCode>
                <c:ptCount val="10"/>
                <c:pt idx="0">
                  <c:v>800</c:v>
                </c:pt>
                <c:pt idx="1">
                  <c:v>567</c:v>
                </c:pt>
                <c:pt idx="2">
                  <c:v>424</c:v>
                </c:pt>
                <c:pt idx="3">
                  <c:v>394</c:v>
                </c:pt>
                <c:pt idx="4">
                  <c:v>328</c:v>
                </c:pt>
                <c:pt idx="5">
                  <c:v>337</c:v>
                </c:pt>
                <c:pt idx="6">
                  <c:v>436</c:v>
                </c:pt>
                <c:pt idx="7">
                  <c:v>424</c:v>
                </c:pt>
                <c:pt idx="8">
                  <c:v>381</c:v>
                </c:pt>
                <c:pt idx="9">
                  <c:v>329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9357056"/>
        <c:axId val="99358592"/>
      </c:barChart>
      <c:catAx>
        <c:axId val="99357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9358592"/>
        <c:crosses val="autoZero"/>
        <c:auto val="1"/>
        <c:lblAlgn val="ctr"/>
        <c:lblOffset val="100"/>
        <c:noMultiLvlLbl val="0"/>
      </c:catAx>
      <c:valAx>
        <c:axId val="99358592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out"/>
        <c:minorTickMark val="none"/>
        <c:tickLblPos val="nextTo"/>
        <c:crossAx val="99357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166666666666672"/>
          <c:y val="4.3006870044160282E-2"/>
          <c:w val="0.34166666666666667"/>
          <c:h val="0.7962729658792651"/>
        </c:manualLayout>
      </c:layout>
      <c:overlay val="0"/>
      <c:txPr>
        <a:bodyPr/>
        <a:lstStyle/>
        <a:p>
          <a:pPr>
            <a:defRPr sz="600"/>
          </a:pPr>
          <a:endParaRPr lang="es-C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Todos!$AA$50</c:f>
              <c:strCache>
                <c:ptCount val="1"/>
                <c:pt idx="0">
                  <c:v>B - PESCA</c:v>
                </c:pt>
              </c:strCache>
            </c:strRef>
          </c:tx>
          <c:invertIfNegative val="0"/>
          <c:cat>
            <c:numRef>
              <c:f>Todos!$AB$49:$AK$49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Todos!$AB$50:$AK$50</c:f>
              <c:numCache>
                <c:formatCode>0.00%</c:formatCode>
                <c:ptCount val="10"/>
                <c:pt idx="0">
                  <c:v>5.9024381874024125E-2</c:v>
                </c:pt>
                <c:pt idx="1">
                  <c:v>4.7789579555325278E-2</c:v>
                </c:pt>
                <c:pt idx="2">
                  <c:v>4.4241837141717477E-2</c:v>
                </c:pt>
                <c:pt idx="3">
                  <c:v>3.6687254113964209E-2</c:v>
                </c:pt>
                <c:pt idx="4">
                  <c:v>4.3534610447319051E-2</c:v>
                </c:pt>
                <c:pt idx="5">
                  <c:v>4.7467982610739042E-2</c:v>
                </c:pt>
                <c:pt idx="6">
                  <c:v>4.917352155071749E-2</c:v>
                </c:pt>
                <c:pt idx="7">
                  <c:v>5.8478020816201869E-2</c:v>
                </c:pt>
                <c:pt idx="8">
                  <c:v>5.1117481127873649E-2</c:v>
                </c:pt>
                <c:pt idx="9">
                  <c:v>4.6322058951395531E-2</c:v>
                </c:pt>
              </c:numCache>
            </c:numRef>
          </c:val>
        </c:ser>
        <c:ser>
          <c:idx val="1"/>
          <c:order val="1"/>
          <c:tx>
            <c:strRef>
              <c:f>Todos!$AA$51</c:f>
              <c:strCache>
                <c:ptCount val="1"/>
                <c:pt idx="0">
                  <c:v>C - EXPLOTACION DE MINAS Y CANTERAS</c:v>
                </c:pt>
              </c:strCache>
            </c:strRef>
          </c:tx>
          <c:invertIfNegative val="0"/>
          <c:cat>
            <c:numRef>
              <c:f>Todos!$AB$49:$AK$49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Todos!$AB$51:$AK$51</c:f>
              <c:numCache>
                <c:formatCode>0.00%</c:formatCode>
                <c:ptCount val="10"/>
                <c:pt idx="0">
                  <c:v>3.3935855957237305E-3</c:v>
                </c:pt>
                <c:pt idx="1">
                  <c:v>1.0997470581766194E-3</c:v>
                </c:pt>
                <c:pt idx="2">
                  <c:v>1.5363475757377478E-2</c:v>
                </c:pt>
                <c:pt idx="3">
                  <c:v>1.3726537973415269E-2</c:v>
                </c:pt>
                <c:pt idx="4">
                  <c:v>1.9054811990045439E-2</c:v>
                </c:pt>
                <c:pt idx="5">
                  <c:v>1.9408063749963646E-2</c:v>
                </c:pt>
                <c:pt idx="6">
                  <c:v>2.0068588847961387E-2</c:v>
                </c:pt>
                <c:pt idx="7">
                  <c:v>2.099520979189029E-2</c:v>
                </c:pt>
                <c:pt idx="8">
                  <c:v>2.4559382933337658E-2</c:v>
                </c:pt>
                <c:pt idx="9">
                  <c:v>3.1477673698372809E-2</c:v>
                </c:pt>
              </c:numCache>
            </c:numRef>
          </c:val>
        </c:ser>
        <c:ser>
          <c:idx val="2"/>
          <c:order val="2"/>
          <c:tx>
            <c:strRef>
              <c:f>Todos!$AA$52</c:f>
              <c:strCache>
                <c:ptCount val="1"/>
                <c:pt idx="0">
                  <c:v>I - HOTELES Y RESTAURANTES</c:v>
                </c:pt>
              </c:strCache>
            </c:strRef>
          </c:tx>
          <c:invertIfNegative val="0"/>
          <c:cat>
            <c:numRef>
              <c:f>Todos!$AB$49:$AK$49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Todos!$AB$52:$AK$52</c:f>
              <c:numCache>
                <c:formatCode>0.00%</c:formatCode>
                <c:ptCount val="10"/>
                <c:pt idx="0">
                  <c:v>1.5272271016311166E-2</c:v>
                </c:pt>
                <c:pt idx="1">
                  <c:v>1.6759373315882668E-2</c:v>
                </c:pt>
                <c:pt idx="2">
                  <c:v>1.4952822302340237E-2</c:v>
                </c:pt>
                <c:pt idx="3">
                  <c:v>1.5294637668110046E-2</c:v>
                </c:pt>
                <c:pt idx="4">
                  <c:v>1.6011689728691884E-2</c:v>
                </c:pt>
                <c:pt idx="5">
                  <c:v>1.7578968474304398E-2</c:v>
                </c:pt>
                <c:pt idx="6">
                  <c:v>1.5689815127484193E-2</c:v>
                </c:pt>
                <c:pt idx="7">
                  <c:v>1.4085829025791615E-2</c:v>
                </c:pt>
                <c:pt idx="8">
                  <c:v>1.5060004192432658E-2</c:v>
                </c:pt>
                <c:pt idx="9">
                  <c:v>1.3967341393148737E-2</c:v>
                </c:pt>
              </c:numCache>
            </c:numRef>
          </c:val>
        </c:ser>
        <c:ser>
          <c:idx val="3"/>
          <c:order val="3"/>
          <c:tx>
            <c:strRef>
              <c:f>Todos!$AA$53</c:f>
              <c:strCache>
                <c:ptCount val="1"/>
                <c:pt idx="0">
                  <c:v>O - SERVICIOS SOCIALES Y DE SALUD</c:v>
                </c:pt>
              </c:strCache>
            </c:strRef>
          </c:tx>
          <c:invertIfNegative val="0"/>
          <c:cat>
            <c:numRef>
              <c:f>Todos!$AB$49:$AK$49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Todos!$AB$53:$AK$53</c:f>
              <c:numCache>
                <c:formatCode>0.00%</c:formatCode>
                <c:ptCount val="10"/>
                <c:pt idx="0">
                  <c:v>1.1859258856704647E-2</c:v>
                </c:pt>
                <c:pt idx="1">
                  <c:v>1.0812959421158145E-2</c:v>
                </c:pt>
                <c:pt idx="2">
                  <c:v>1.0742407508146097E-2</c:v>
                </c:pt>
                <c:pt idx="3">
                  <c:v>1.0964159088627393E-2</c:v>
                </c:pt>
                <c:pt idx="4">
                  <c:v>1.1649041206388116E-2</c:v>
                </c:pt>
                <c:pt idx="5">
                  <c:v>1.123435372979561E-2</c:v>
                </c:pt>
                <c:pt idx="6">
                  <c:v>1.2220445726987345E-2</c:v>
                </c:pt>
                <c:pt idx="7">
                  <c:v>1.269080118694362E-2</c:v>
                </c:pt>
                <c:pt idx="8">
                  <c:v>1.2107609283692731E-2</c:v>
                </c:pt>
                <c:pt idx="9">
                  <c:v>1.1828908429684887E-2</c:v>
                </c:pt>
              </c:numCache>
            </c:numRef>
          </c:val>
        </c:ser>
        <c:ser>
          <c:idx val="4"/>
          <c:order val="4"/>
          <c:tx>
            <c:strRef>
              <c:f>Todos!$AA$54</c:f>
              <c:strCache>
                <c:ptCount val="1"/>
                <c:pt idx="0">
                  <c:v>H - COMERCIO AL POR MAYOR Y MENOR, REP. VEH.AUTOMOTORES/ENSERES DOMESTICOS</c:v>
                </c:pt>
              </c:strCache>
            </c:strRef>
          </c:tx>
          <c:invertIfNegative val="0"/>
          <c:cat>
            <c:numRef>
              <c:f>Todos!$AB$49:$AK$49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Todos!$AB$54:$AK$54</c:f>
              <c:numCache>
                <c:formatCode>0.00%</c:formatCode>
                <c:ptCount val="10"/>
                <c:pt idx="0">
                  <c:v>1.3119054308767005E-2</c:v>
                </c:pt>
                <c:pt idx="1">
                  <c:v>1.2468981484332186E-2</c:v>
                </c:pt>
                <c:pt idx="2">
                  <c:v>1.1107477741178222E-2</c:v>
                </c:pt>
                <c:pt idx="3">
                  <c:v>1.1302837129785364E-2</c:v>
                </c:pt>
                <c:pt idx="4">
                  <c:v>1.0472007712249997E-2</c:v>
                </c:pt>
                <c:pt idx="5">
                  <c:v>9.3060047958849808E-3</c:v>
                </c:pt>
                <c:pt idx="6">
                  <c:v>8.922009684398503E-3</c:v>
                </c:pt>
                <c:pt idx="7">
                  <c:v>8.8509066885751313E-3</c:v>
                </c:pt>
                <c:pt idx="8">
                  <c:v>8.6456289695075322E-3</c:v>
                </c:pt>
                <c:pt idx="9">
                  <c:v>8.7686735696299728E-3</c:v>
                </c:pt>
              </c:numCache>
            </c:numRef>
          </c:val>
        </c:ser>
        <c:ser>
          <c:idx val="5"/>
          <c:order val="5"/>
          <c:tx>
            <c:strRef>
              <c:f>Todos!$AA$55</c:f>
              <c:strCache>
                <c:ptCount val="1"/>
                <c:pt idx="0">
                  <c:v>J - TRANSPORTE, ALMACENAMIENTO Y COMUNICACIONES</c:v>
                </c:pt>
              </c:strCache>
            </c:strRef>
          </c:tx>
          <c:invertIfNegative val="0"/>
          <c:cat>
            <c:numRef>
              <c:f>Todos!$AB$49:$AK$49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Todos!$AB$55:$AK$55</c:f>
              <c:numCache>
                <c:formatCode>0.00%</c:formatCode>
                <c:ptCount val="10"/>
                <c:pt idx="0">
                  <c:v>1.1037461293800701E-2</c:v>
                </c:pt>
                <c:pt idx="1">
                  <c:v>1.1052159812490392E-2</c:v>
                </c:pt>
                <c:pt idx="2">
                  <c:v>8.8999065306620065E-3</c:v>
                </c:pt>
                <c:pt idx="3">
                  <c:v>8.930379249314559E-3</c:v>
                </c:pt>
                <c:pt idx="4">
                  <c:v>9.526608556027067E-3</c:v>
                </c:pt>
                <c:pt idx="5">
                  <c:v>8.7340858264804803E-3</c:v>
                </c:pt>
                <c:pt idx="6">
                  <c:v>8.111500617291597E-3</c:v>
                </c:pt>
                <c:pt idx="7">
                  <c:v>7.1555950944668543E-3</c:v>
                </c:pt>
                <c:pt idx="8">
                  <c:v>7.7287809376785591E-3</c:v>
                </c:pt>
                <c:pt idx="9">
                  <c:v>8.5832132385827171E-3</c:v>
                </c:pt>
              </c:numCache>
            </c:numRef>
          </c:val>
        </c:ser>
        <c:ser>
          <c:idx val="6"/>
          <c:order val="6"/>
          <c:tx>
            <c:strRef>
              <c:f>Todos!$AA$56</c:f>
              <c:strCache>
                <c:ptCount val="1"/>
                <c:pt idx="0">
                  <c:v>D - INDUSTRIAS MANUFACTURERAS NO METALICAS</c:v>
                </c:pt>
              </c:strCache>
            </c:strRef>
          </c:tx>
          <c:invertIfNegative val="0"/>
          <c:cat>
            <c:numRef>
              <c:f>Todos!$AB$49:$AK$49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Todos!$AB$56:$AK$56</c:f>
              <c:numCache>
                <c:formatCode>0.00%</c:formatCode>
                <c:ptCount val="10"/>
                <c:pt idx="0">
                  <c:v>1.20217840136528E-2</c:v>
                </c:pt>
                <c:pt idx="1">
                  <c:v>1.1805662409601477E-2</c:v>
                </c:pt>
                <c:pt idx="2">
                  <c:v>1.1848833965868461E-2</c:v>
                </c:pt>
                <c:pt idx="3">
                  <c:v>1.1628312268151603E-2</c:v>
                </c:pt>
                <c:pt idx="4">
                  <c:v>1.0433832437830713E-2</c:v>
                </c:pt>
                <c:pt idx="5">
                  <c:v>8.5326996813738735E-3</c:v>
                </c:pt>
                <c:pt idx="6">
                  <c:v>7.8125481827769315E-3</c:v>
                </c:pt>
                <c:pt idx="7">
                  <c:v>7.4042063969650832E-3</c:v>
                </c:pt>
                <c:pt idx="8">
                  <c:v>7.6284232701345003E-3</c:v>
                </c:pt>
                <c:pt idx="9">
                  <c:v>7.9709465855583132E-3</c:v>
                </c:pt>
              </c:numCache>
            </c:numRef>
          </c:val>
        </c:ser>
        <c:ser>
          <c:idx val="7"/>
          <c:order val="7"/>
          <c:tx>
            <c:strRef>
              <c:f>Todos!$AA$57</c:f>
              <c:strCache>
                <c:ptCount val="1"/>
                <c:pt idx="0">
                  <c:v>G - CONSTRUCCION</c:v>
                </c:pt>
              </c:strCache>
            </c:strRef>
          </c:tx>
          <c:invertIfNegative val="0"/>
          <c:cat>
            <c:numRef>
              <c:f>Todos!$AB$49:$AK$49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Todos!$AB$57:$AK$57</c:f>
              <c:numCache>
                <c:formatCode>0.00%</c:formatCode>
                <c:ptCount val="10"/>
                <c:pt idx="0">
                  <c:v>1.0326779532456157E-2</c:v>
                </c:pt>
                <c:pt idx="1">
                  <c:v>8.6194152229994662E-3</c:v>
                </c:pt>
                <c:pt idx="2">
                  <c:v>8.635943245133202E-3</c:v>
                </c:pt>
                <c:pt idx="3">
                  <c:v>8.0851778207644987E-3</c:v>
                </c:pt>
                <c:pt idx="4">
                  <c:v>9.2758718652224403E-3</c:v>
                </c:pt>
                <c:pt idx="5">
                  <c:v>1.0160360148560383E-2</c:v>
                </c:pt>
                <c:pt idx="6">
                  <c:v>1.1308816222301891E-2</c:v>
                </c:pt>
                <c:pt idx="7">
                  <c:v>1.0267972940544934E-2</c:v>
                </c:pt>
                <c:pt idx="8">
                  <c:v>8.5791633323685154E-3</c:v>
                </c:pt>
                <c:pt idx="9">
                  <c:v>6.4783894200042885E-3</c:v>
                </c:pt>
              </c:numCache>
            </c:numRef>
          </c:val>
        </c:ser>
        <c:ser>
          <c:idx val="8"/>
          <c:order val="8"/>
          <c:tx>
            <c:strRef>
              <c:f>Todos!$AA$58</c:f>
              <c:strCache>
                <c:ptCount val="1"/>
                <c:pt idx="0">
                  <c:v>N - ENSEÑANZA</c:v>
                </c:pt>
              </c:strCache>
            </c:strRef>
          </c:tx>
          <c:invertIfNegative val="0"/>
          <c:cat>
            <c:numRef>
              <c:f>Todos!$AB$49:$AK$49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Todos!$AB$58:$AK$58</c:f>
              <c:numCache>
                <c:formatCode>0.00%</c:formatCode>
                <c:ptCount val="10"/>
                <c:pt idx="0">
                  <c:v>4.3412251766671338E-3</c:v>
                </c:pt>
                <c:pt idx="1">
                  <c:v>4.6283724302983824E-3</c:v>
                </c:pt>
                <c:pt idx="2">
                  <c:v>3.9650569958154967E-3</c:v>
                </c:pt>
                <c:pt idx="3">
                  <c:v>4.3531421535046265E-3</c:v>
                </c:pt>
                <c:pt idx="4">
                  <c:v>4.6980137272616945E-3</c:v>
                </c:pt>
                <c:pt idx="5">
                  <c:v>4.7145544174449399E-3</c:v>
                </c:pt>
                <c:pt idx="6">
                  <c:v>4.3561064158050347E-3</c:v>
                </c:pt>
                <c:pt idx="7">
                  <c:v>5.2807115063924406E-3</c:v>
                </c:pt>
                <c:pt idx="8">
                  <c:v>5.3875853218722687E-3</c:v>
                </c:pt>
                <c:pt idx="9">
                  <c:v>5.7844897167077585E-3</c:v>
                </c:pt>
              </c:numCache>
            </c:numRef>
          </c:val>
        </c:ser>
        <c:ser>
          <c:idx val="9"/>
          <c:order val="9"/>
          <c:tx>
            <c:strRef>
              <c:f>Todos!$AA$59</c:f>
              <c:strCache>
                <c:ptCount val="1"/>
                <c:pt idx="0">
                  <c:v>L - ACTIVIDADES INMOBILIARIAS, EMPRESARIALES Y DE ALQUILER</c:v>
                </c:pt>
              </c:strCache>
            </c:strRef>
          </c:tx>
          <c:invertIfNegative val="0"/>
          <c:cat>
            <c:numRef>
              <c:f>Todos!$AB$49:$AK$49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Todos!$AB$59:$AK$59</c:f>
              <c:numCache>
                <c:formatCode>0.00%</c:formatCode>
                <c:ptCount val="10"/>
                <c:pt idx="0">
                  <c:v>5.5078954409281842E-3</c:v>
                </c:pt>
                <c:pt idx="1">
                  <c:v>5.8158854797987266E-3</c:v>
                </c:pt>
                <c:pt idx="2">
                  <c:v>5.15870694593291E-3</c:v>
                </c:pt>
                <c:pt idx="3">
                  <c:v>5.6276503998244545E-3</c:v>
                </c:pt>
                <c:pt idx="4">
                  <c:v>6.2820762406378561E-3</c:v>
                </c:pt>
                <c:pt idx="5">
                  <c:v>6.0960594083123727E-3</c:v>
                </c:pt>
                <c:pt idx="6">
                  <c:v>5.7129713613658355E-3</c:v>
                </c:pt>
                <c:pt idx="7">
                  <c:v>5.5997026706546557E-3</c:v>
                </c:pt>
                <c:pt idx="8">
                  <c:v>5.3566159635560998E-3</c:v>
                </c:pt>
                <c:pt idx="9">
                  <c:v>5.4301007535233091E-3</c:v>
                </c:pt>
              </c:numCache>
            </c:numRef>
          </c:val>
        </c:ser>
        <c:ser>
          <c:idx val="10"/>
          <c:order val="10"/>
          <c:tx>
            <c:strRef>
              <c:f>Todos!$AA$60</c:f>
              <c:strCache>
                <c:ptCount val="1"/>
                <c:pt idx="0">
                  <c:v>A - AGRICULTURA, GANADERIA, CAZA Y SILVICULTURA</c:v>
                </c:pt>
              </c:strCache>
            </c:strRef>
          </c:tx>
          <c:invertIfNegative val="0"/>
          <c:cat>
            <c:numRef>
              <c:f>Todos!$AB$49:$AK$49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Todos!$AB$60:$AK$60</c:f>
              <c:numCache>
                <c:formatCode>0.00%</c:formatCode>
                <c:ptCount val="10"/>
                <c:pt idx="0">
                  <c:v>4.9418815860418934E-3</c:v>
                </c:pt>
                <c:pt idx="1">
                  <c:v>3.9785162474700615E-3</c:v>
                </c:pt>
                <c:pt idx="2">
                  <c:v>4.5902588828208909E-3</c:v>
                </c:pt>
                <c:pt idx="3">
                  <c:v>4.7911362438929706E-3</c:v>
                </c:pt>
                <c:pt idx="4">
                  <c:v>5.8384339412241243E-3</c:v>
                </c:pt>
                <c:pt idx="5">
                  <c:v>5.4454474097331241E-3</c:v>
                </c:pt>
                <c:pt idx="6">
                  <c:v>5.2669308223394721E-3</c:v>
                </c:pt>
                <c:pt idx="7">
                  <c:v>5.3312063217878904E-3</c:v>
                </c:pt>
                <c:pt idx="8">
                  <c:v>5.6601198829277829E-3</c:v>
                </c:pt>
                <c:pt idx="9">
                  <c:v>5.3282460865862425E-3</c:v>
                </c:pt>
              </c:numCache>
            </c:numRef>
          </c:val>
        </c:ser>
        <c:ser>
          <c:idx val="11"/>
          <c:order val="11"/>
          <c:tx>
            <c:strRef>
              <c:f>Todos!$AA$61</c:f>
              <c:strCache>
                <c:ptCount val="1"/>
                <c:pt idx="0">
                  <c:v>P - OTRAS ACTIVIDADES DE SERVICIOS COMUNITARIAS, SOCIALES Y PERSONALES</c:v>
                </c:pt>
              </c:strCache>
            </c:strRef>
          </c:tx>
          <c:invertIfNegative val="0"/>
          <c:cat>
            <c:numRef>
              <c:f>Todos!$AB$49:$AK$49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Todos!$AB$61:$AK$61</c:f>
              <c:numCache>
                <c:formatCode>0.00%</c:formatCode>
                <c:ptCount val="10"/>
                <c:pt idx="0">
                  <c:v>6.1949581956768371E-3</c:v>
                </c:pt>
                <c:pt idx="1">
                  <c:v>6.9081911877959656E-3</c:v>
                </c:pt>
                <c:pt idx="2">
                  <c:v>4.6213882315161922E-3</c:v>
                </c:pt>
                <c:pt idx="3">
                  <c:v>3.571552813757436E-3</c:v>
                </c:pt>
                <c:pt idx="4">
                  <c:v>4.0668157705875431E-3</c:v>
                </c:pt>
                <c:pt idx="5">
                  <c:v>4.0046052960905042E-3</c:v>
                </c:pt>
                <c:pt idx="6">
                  <c:v>4.7938136389543574E-3</c:v>
                </c:pt>
                <c:pt idx="7">
                  <c:v>4.8630874043411581E-3</c:v>
                </c:pt>
                <c:pt idx="8">
                  <c:v>4.8905395741539598E-3</c:v>
                </c:pt>
                <c:pt idx="9">
                  <c:v>4.5591612656685696E-3</c:v>
                </c:pt>
              </c:numCache>
            </c:numRef>
          </c:val>
        </c:ser>
        <c:ser>
          <c:idx val="12"/>
          <c:order val="12"/>
          <c:tx>
            <c:strRef>
              <c:f>Todos!$AA$62</c:f>
              <c:strCache>
                <c:ptCount val="1"/>
                <c:pt idx="0">
                  <c:v>E - INDUSTRIAS MANUFACTURERAS METALICAS</c:v>
                </c:pt>
              </c:strCache>
            </c:strRef>
          </c:tx>
          <c:invertIfNegative val="0"/>
          <c:cat>
            <c:numRef>
              <c:f>Todos!$AB$49:$AK$49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Todos!$AB$62:$AK$62</c:f>
              <c:numCache>
                <c:formatCode>0.00%</c:formatCode>
                <c:ptCount val="10"/>
                <c:pt idx="0">
                  <c:v>3.1254069540304725E-3</c:v>
                </c:pt>
                <c:pt idx="1">
                  <c:v>2.8376715656228575E-3</c:v>
                </c:pt>
                <c:pt idx="2">
                  <c:v>3.9808853997158212E-3</c:v>
                </c:pt>
                <c:pt idx="3">
                  <c:v>3.7399373467921705E-3</c:v>
                </c:pt>
                <c:pt idx="4">
                  <c:v>2.9387545975223701E-3</c:v>
                </c:pt>
                <c:pt idx="5">
                  <c:v>2.6865661789701937E-3</c:v>
                </c:pt>
                <c:pt idx="6">
                  <c:v>2.30519314633318E-3</c:v>
                </c:pt>
                <c:pt idx="7">
                  <c:v>2.8918327552313597E-3</c:v>
                </c:pt>
                <c:pt idx="8">
                  <c:v>3.4756482162439446E-3</c:v>
                </c:pt>
                <c:pt idx="9">
                  <c:v>3.2187907785993911E-3</c:v>
                </c:pt>
              </c:numCache>
            </c:numRef>
          </c:val>
        </c:ser>
        <c:ser>
          <c:idx val="13"/>
          <c:order val="13"/>
          <c:tx>
            <c:strRef>
              <c:f>Todos!$AA$63</c:f>
              <c:strCache>
                <c:ptCount val="1"/>
                <c:pt idx="0">
                  <c:v>SIN INFORMACION</c:v>
                </c:pt>
              </c:strCache>
            </c:strRef>
          </c:tx>
          <c:invertIfNegative val="0"/>
          <c:cat>
            <c:numRef>
              <c:f>Todos!$AB$49:$AK$49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Todos!$AB$63:$AK$63</c:f>
              <c:numCache>
                <c:formatCode>0.00%</c:formatCode>
                <c:ptCount val="10"/>
                <c:pt idx="0">
                  <c:v>2.5000000000000001E-3</c:v>
                </c:pt>
                <c:pt idx="1">
                  <c:v>1.7636684303350969E-3</c:v>
                </c:pt>
                <c:pt idx="2">
                  <c:v>2.3584905660377358E-3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4.5871559633027525E-3</c:v>
                </c:pt>
                <c:pt idx="7">
                  <c:v>2.3584905660377358E-3</c:v>
                </c:pt>
                <c:pt idx="8">
                  <c:v>2.6246719160104987E-3</c:v>
                </c:pt>
                <c:pt idx="9">
                  <c:v>3.0395136778115501E-3</c:v>
                </c:pt>
              </c:numCache>
            </c:numRef>
          </c:val>
        </c:ser>
        <c:ser>
          <c:idx val="14"/>
          <c:order val="14"/>
          <c:tx>
            <c:strRef>
              <c:f>Todos!$AA$64</c:f>
              <c:strCache>
                <c:ptCount val="1"/>
                <c:pt idx="0">
                  <c:v>M - ADM. PUBLICA Y DEFENSA, PLANES DE SEG. SOCIAL AFILIACION OBLIGATORIA</c:v>
                </c:pt>
              </c:strCache>
            </c:strRef>
          </c:tx>
          <c:invertIfNegative val="0"/>
          <c:cat>
            <c:numRef>
              <c:f>Todos!$AB$49:$AK$49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Todos!$AB$64:$AK$64</c:f>
              <c:numCache>
                <c:formatCode>0.00%</c:formatCode>
                <c:ptCount val="10"/>
                <c:pt idx="0">
                  <c:v>3.5672322723375427E-3</c:v>
                </c:pt>
                <c:pt idx="1">
                  <c:v>3.5646120070063065E-3</c:v>
                </c:pt>
                <c:pt idx="2">
                  <c:v>3.3925497601818271E-3</c:v>
                </c:pt>
                <c:pt idx="3">
                  <c:v>3.4174853400350314E-3</c:v>
                </c:pt>
                <c:pt idx="4">
                  <c:v>3.1505083774881855E-3</c:v>
                </c:pt>
                <c:pt idx="5">
                  <c:v>2.8534342829425329E-3</c:v>
                </c:pt>
                <c:pt idx="6">
                  <c:v>2.9071419640116854E-3</c:v>
                </c:pt>
                <c:pt idx="7">
                  <c:v>3.2425970254358265E-3</c:v>
                </c:pt>
                <c:pt idx="8">
                  <c:v>2.7990657422952868E-3</c:v>
                </c:pt>
                <c:pt idx="9">
                  <c:v>2.8164486725189611E-3</c:v>
                </c:pt>
              </c:numCache>
            </c:numRef>
          </c:val>
        </c:ser>
        <c:ser>
          <c:idx val="15"/>
          <c:order val="15"/>
          <c:tx>
            <c:strRef>
              <c:f>Todos!$AA$65</c:f>
              <c:strCache>
                <c:ptCount val="1"/>
                <c:pt idx="0">
                  <c:v>R - ORGANIZACIONES Y ORGANOS EXTRATERRITORIALES</c:v>
                </c:pt>
              </c:strCache>
            </c:strRef>
          </c:tx>
          <c:invertIfNegative val="0"/>
          <c:cat>
            <c:numRef>
              <c:f>Todos!$AB$49:$AK$49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Todos!$AB$65:$AK$65</c:f>
              <c:numCache>
                <c:formatCode>0.00%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2.5188916876574307E-3</c:v>
                </c:pt>
                <c:pt idx="9">
                  <c:v>2.5062656641604009E-3</c:v>
                </c:pt>
              </c:numCache>
            </c:numRef>
          </c:val>
        </c:ser>
        <c:ser>
          <c:idx val="16"/>
          <c:order val="16"/>
          <c:tx>
            <c:strRef>
              <c:f>Todos!$AA$66</c:f>
              <c:strCache>
                <c:ptCount val="1"/>
                <c:pt idx="0">
                  <c:v>F - SUMINISTRO DE ELECTRICIDAD, GAS Y AGUA</c:v>
                </c:pt>
              </c:strCache>
            </c:strRef>
          </c:tx>
          <c:invertIfNegative val="0"/>
          <c:cat>
            <c:numRef>
              <c:f>Todos!$AB$49:$AK$49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Todos!$AB$66:$AK$66</c:f>
              <c:numCache>
                <c:formatCode>0.00%</c:formatCode>
                <c:ptCount val="10"/>
                <c:pt idx="0">
                  <c:v>4.5829137466861219E-3</c:v>
                </c:pt>
                <c:pt idx="1">
                  <c:v>4.7822697874312682E-3</c:v>
                </c:pt>
                <c:pt idx="2">
                  <c:v>5.0588258097028667E-3</c:v>
                </c:pt>
                <c:pt idx="3">
                  <c:v>5.0197467980659209E-3</c:v>
                </c:pt>
                <c:pt idx="4">
                  <c:v>4.9800971469654721E-3</c:v>
                </c:pt>
                <c:pt idx="5">
                  <c:v>4.446999543463925E-3</c:v>
                </c:pt>
                <c:pt idx="6">
                  <c:v>4.3671539930501208E-3</c:v>
                </c:pt>
                <c:pt idx="7">
                  <c:v>4.4616121691220508E-3</c:v>
                </c:pt>
                <c:pt idx="8">
                  <c:v>2.4169273883839206E-3</c:v>
                </c:pt>
                <c:pt idx="9">
                  <c:v>2.1297602256699576E-3</c:v>
                </c:pt>
              </c:numCache>
            </c:numRef>
          </c:val>
        </c:ser>
        <c:ser>
          <c:idx val="17"/>
          <c:order val="17"/>
          <c:tx>
            <c:strRef>
              <c:f>Todos!$AA$67</c:f>
              <c:strCache>
                <c:ptCount val="1"/>
                <c:pt idx="0">
                  <c:v>K - INTERMEDIACION FINANCIERA</c:v>
                </c:pt>
              </c:strCache>
            </c:strRef>
          </c:tx>
          <c:invertIfNegative val="0"/>
          <c:cat>
            <c:numRef>
              <c:f>Todos!$AB$49:$AK$49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Todos!$AB$67:$AK$67</c:f>
              <c:numCache>
                <c:formatCode>0.00%</c:formatCode>
                <c:ptCount val="10"/>
                <c:pt idx="0">
                  <c:v>1.4436534996860348E-3</c:v>
                </c:pt>
                <c:pt idx="1">
                  <c:v>1.4616193480546792E-3</c:v>
                </c:pt>
                <c:pt idx="2">
                  <c:v>1.4580534985793965E-3</c:v>
                </c:pt>
                <c:pt idx="3">
                  <c:v>2.4903462744129035E-3</c:v>
                </c:pt>
                <c:pt idx="4">
                  <c:v>7.6785139546645823E-3</c:v>
                </c:pt>
                <c:pt idx="5">
                  <c:v>4.3822193159248285E-3</c:v>
                </c:pt>
                <c:pt idx="6">
                  <c:v>1.3299063244434095E-3</c:v>
                </c:pt>
                <c:pt idx="7">
                  <c:v>1.0003895322072312E-3</c:v>
                </c:pt>
                <c:pt idx="8">
                  <c:v>1.1812359242864558E-3</c:v>
                </c:pt>
                <c:pt idx="9">
                  <c:v>1.3073453899630407E-3</c:v>
                </c:pt>
              </c:numCache>
            </c:numRef>
          </c:val>
        </c:ser>
        <c:ser>
          <c:idx val="18"/>
          <c:order val="18"/>
          <c:tx>
            <c:strRef>
              <c:f>Todos!$AA$68</c:f>
              <c:strCache>
                <c:ptCount val="1"/>
                <c:pt idx="0">
                  <c:v>Q - CONSEJO DE ADMINISTRACION DE EDIFICIOS Y CONDOMINIOS</c:v>
                </c:pt>
              </c:strCache>
            </c:strRef>
          </c:tx>
          <c:invertIfNegative val="0"/>
          <c:cat>
            <c:numRef>
              <c:f>Todos!$AB$49:$AK$49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Todos!$AB$68:$AK$68</c:f>
              <c:numCache>
                <c:formatCode>0.00%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3.1407035175879397E-4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1.2814352074323242E-3</c:v>
                </c:pt>
                <c:pt idx="7">
                  <c:v>1.1083402604599613E-3</c:v>
                </c:pt>
                <c:pt idx="8">
                  <c:v>1.1766243953457969E-3</c:v>
                </c:pt>
                <c:pt idx="9">
                  <c:v>6.3516260162601625E-4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9521664"/>
        <c:axId val="99523200"/>
      </c:barChart>
      <c:catAx>
        <c:axId val="99521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9523200"/>
        <c:crosses val="autoZero"/>
        <c:auto val="1"/>
        <c:lblAlgn val="ctr"/>
        <c:lblOffset val="100"/>
        <c:noMultiLvlLbl val="0"/>
      </c:catAx>
      <c:valAx>
        <c:axId val="9952320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99521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833333333333333"/>
          <c:y val="4.1987213558758014E-2"/>
          <c:w val="0.34166666666666667"/>
          <c:h val="0.7962729658792651"/>
        </c:manualLayout>
      </c:layout>
      <c:overlay val="0"/>
      <c:txPr>
        <a:bodyPr/>
        <a:lstStyle/>
        <a:p>
          <a:pPr>
            <a:defRPr sz="600"/>
          </a:pPr>
          <a:endParaRPr lang="es-C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594271589837675E-2"/>
          <c:y val="0.1610955320911362"/>
          <c:w val="0.48860624824809518"/>
          <c:h val="0.75118238863809195"/>
        </c:manualLayout>
      </c:layout>
      <c:pie3DChart>
        <c:varyColors val="1"/>
        <c:ser>
          <c:idx val="0"/>
          <c:order val="0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Todos!$AA$73:$AA$91</c:f>
              <c:strCache>
                <c:ptCount val="19"/>
                <c:pt idx="0">
                  <c:v>A - AGRICULTURA, GANADERIA, CAZA Y SILVICULTURA</c:v>
                </c:pt>
                <c:pt idx="1">
                  <c:v>B - PESCA</c:v>
                </c:pt>
                <c:pt idx="2">
                  <c:v>C - EXPLOTACION DE MINAS Y CANTERAS</c:v>
                </c:pt>
                <c:pt idx="3">
                  <c:v>D - INDUSTRIAS MANUFACTURERAS NO METALICAS</c:v>
                </c:pt>
                <c:pt idx="4">
                  <c:v>E - INDUSTRIAS MANUFACTURERAS METALICAS</c:v>
                </c:pt>
                <c:pt idx="5">
                  <c:v>F - SUMINISTRO DE ELECTRICIDAD, GAS Y AGUA</c:v>
                </c:pt>
                <c:pt idx="6">
                  <c:v>G - CONSTRUCCION</c:v>
                </c:pt>
                <c:pt idx="7">
                  <c:v>H - COMERCIO AL POR MAYOR Y MENOR, REP. VEH.AUTOMOTORES/ENSERES DOMESTICOS</c:v>
                </c:pt>
                <c:pt idx="8">
                  <c:v>I - HOTELES Y RESTAURANTES</c:v>
                </c:pt>
                <c:pt idx="9">
                  <c:v>J - TRANSPORTE, ALMACENAMIENTO Y COMUNICACIONES</c:v>
                </c:pt>
                <c:pt idx="10">
                  <c:v>K - INTERMEDIACION FINANCIERA</c:v>
                </c:pt>
                <c:pt idx="11">
                  <c:v>L - ACTIVIDADES INMOBILIARIAS, EMPRESARIALES Y DE ALQUILER</c:v>
                </c:pt>
                <c:pt idx="12">
                  <c:v>M - ADM. PUBLICA Y DEFENSA, PLANES DE SEG. SOCIAL AFILIACION OBLIGATORIA</c:v>
                </c:pt>
                <c:pt idx="13">
                  <c:v>N - ENSEÑANZA</c:v>
                </c:pt>
                <c:pt idx="14">
                  <c:v>O - SERVICIOS SOCIALES Y DE SALUD</c:v>
                </c:pt>
                <c:pt idx="15">
                  <c:v>P - OTRAS ACTIVIDADES DE SERVICIOS COMUNITARIAS, SOCIALES Y PERSONALES</c:v>
                </c:pt>
                <c:pt idx="16">
                  <c:v>Q - CONSEJO DE ADMINISTRACION DE EDIFICIOS Y CONDOMINIOS</c:v>
                </c:pt>
                <c:pt idx="17">
                  <c:v>R - ORGANIZACIONES Y ORGANOS EXTRATERRITORIALES</c:v>
                </c:pt>
                <c:pt idx="18">
                  <c:v>SIN INFORMACION</c:v>
                </c:pt>
              </c:strCache>
            </c:strRef>
          </c:cat>
          <c:val>
            <c:numRef>
              <c:f>Todos!$AD$73:$AD$91</c:f>
              <c:numCache>
                <c:formatCode>0.00%</c:formatCode>
                <c:ptCount val="19"/>
                <c:pt idx="0">
                  <c:v>8.1490406613183658E-2</c:v>
                </c:pt>
                <c:pt idx="1">
                  <c:v>6.5003202879541228E-2</c:v>
                </c:pt>
                <c:pt idx="2">
                  <c:v>5.6736723301711256E-2</c:v>
                </c:pt>
                <c:pt idx="3">
                  <c:v>8.9512857273586918E-2</c:v>
                </c:pt>
                <c:pt idx="4">
                  <c:v>2.0315407375774031E-2</c:v>
                </c:pt>
                <c:pt idx="5">
                  <c:v>2.3030229082146234E-3</c:v>
                </c:pt>
                <c:pt idx="6">
                  <c:v>0.14146051307079888</c:v>
                </c:pt>
                <c:pt idx="7">
                  <c:v>0.18950370618918341</c:v>
                </c:pt>
                <c:pt idx="8">
                  <c:v>6.7733276393252606E-2</c:v>
                </c:pt>
                <c:pt idx="9">
                  <c:v>6.5857304090534724E-2</c:v>
                </c:pt>
                <c:pt idx="10">
                  <c:v>4.8500747338559623E-3</c:v>
                </c:pt>
                <c:pt idx="11">
                  <c:v>9.7291279016563467E-2</c:v>
                </c:pt>
                <c:pt idx="12">
                  <c:v>1.6837995302443339E-2</c:v>
                </c:pt>
                <c:pt idx="13">
                  <c:v>4.00054906506421E-2</c:v>
                </c:pt>
                <c:pt idx="14">
                  <c:v>4.2613549705640116E-2</c:v>
                </c:pt>
                <c:pt idx="15">
                  <c:v>1.8378427843699478E-2</c:v>
                </c:pt>
                <c:pt idx="16">
                  <c:v>7.6259036695848457E-5</c:v>
                </c:pt>
                <c:pt idx="17">
                  <c:v>1.5251807339169691E-5</c:v>
                </c:pt>
                <c:pt idx="18">
                  <c:v>1.5251807339169691E-5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326404103779897"/>
          <c:y val="1.5755042174173581E-4"/>
          <c:w val="0.38616877971136132"/>
          <c:h val="0.98286765316031566"/>
        </c:manualLayout>
      </c:layout>
      <c:overlay val="0"/>
      <c:txPr>
        <a:bodyPr/>
        <a:lstStyle/>
        <a:p>
          <a:pPr>
            <a:defRPr sz="600"/>
          </a:pPr>
          <a:endParaRPr lang="es-C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594271589837675E-2"/>
          <c:y val="0.1610955320911362"/>
          <c:w val="0.48860624824809518"/>
          <c:h val="0.75118238863809195"/>
        </c:manualLayout>
      </c:layout>
      <c:pie3DChart>
        <c:varyColors val="1"/>
        <c:ser>
          <c:idx val="0"/>
          <c:order val="0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Todos!$AA$73:$AA$91</c:f>
              <c:strCache>
                <c:ptCount val="19"/>
                <c:pt idx="0">
                  <c:v>A - AGRICULTURA, GANADERIA, CAZA Y SILVICULTURA</c:v>
                </c:pt>
                <c:pt idx="1">
                  <c:v>B - PESCA</c:v>
                </c:pt>
                <c:pt idx="2">
                  <c:v>C - EXPLOTACION DE MINAS Y CANTERAS</c:v>
                </c:pt>
                <c:pt idx="3">
                  <c:v>D - INDUSTRIAS MANUFACTURERAS NO METALICAS</c:v>
                </c:pt>
                <c:pt idx="4">
                  <c:v>E - INDUSTRIAS MANUFACTURERAS METALICAS</c:v>
                </c:pt>
                <c:pt idx="5">
                  <c:v>F - SUMINISTRO DE ELECTRICIDAD, GAS Y AGUA</c:v>
                </c:pt>
                <c:pt idx="6">
                  <c:v>G - CONSTRUCCION</c:v>
                </c:pt>
                <c:pt idx="7">
                  <c:v>H - COMERCIO AL POR MAYOR Y MENOR, REP. VEH.AUTOMOTORES/ENSERES DOMESTICOS</c:v>
                </c:pt>
                <c:pt idx="8">
                  <c:v>I - HOTELES Y RESTAURANTES</c:v>
                </c:pt>
                <c:pt idx="9">
                  <c:v>J - TRANSPORTE, ALMACENAMIENTO Y COMUNICACIONES</c:v>
                </c:pt>
                <c:pt idx="10">
                  <c:v>K - INTERMEDIACION FINANCIERA</c:v>
                </c:pt>
                <c:pt idx="11">
                  <c:v>L - ACTIVIDADES INMOBILIARIAS, EMPRESARIALES Y DE ALQUILER</c:v>
                </c:pt>
                <c:pt idx="12">
                  <c:v>M - ADM. PUBLICA Y DEFENSA, PLANES DE SEG. SOCIAL AFILIACION OBLIGATORIA</c:v>
                </c:pt>
                <c:pt idx="13">
                  <c:v>N - ENSEÑANZA</c:v>
                </c:pt>
                <c:pt idx="14">
                  <c:v>O - SERVICIOS SOCIALES Y DE SALUD</c:v>
                </c:pt>
                <c:pt idx="15">
                  <c:v>P - OTRAS ACTIVIDADES DE SERVICIOS COMUNITARIAS, SOCIALES Y PERSONALES</c:v>
                </c:pt>
                <c:pt idx="16">
                  <c:v>Q - CONSEJO DE ADMINISTRACION DE EDIFICIOS Y CONDOMINIOS</c:v>
                </c:pt>
                <c:pt idx="17">
                  <c:v>R - ORGANIZACIONES Y ORGANOS EXTRATERRITORIALES</c:v>
                </c:pt>
                <c:pt idx="18">
                  <c:v>SIN INFORMACION</c:v>
                </c:pt>
              </c:strCache>
            </c:strRef>
          </c:cat>
          <c:val>
            <c:numRef>
              <c:f>Todos!$AE$73:$AE$91</c:f>
              <c:numCache>
                <c:formatCode>0.00%</c:formatCode>
                <c:ptCount val="19"/>
                <c:pt idx="0">
                  <c:v>0.11297284478315314</c:v>
                </c:pt>
                <c:pt idx="1">
                  <c:v>1.0365702871557013E-2</c:v>
                </c:pt>
                <c:pt idx="2">
                  <c:v>1.3314150939676292E-2</c:v>
                </c:pt>
                <c:pt idx="3">
                  <c:v>8.2952098280851191E-2</c:v>
                </c:pt>
                <c:pt idx="4">
                  <c:v>4.6621328170460427E-2</c:v>
                </c:pt>
                <c:pt idx="5">
                  <c:v>7.9876568732435461E-3</c:v>
                </c:pt>
                <c:pt idx="6">
                  <c:v>0.16129467637878617</c:v>
                </c:pt>
                <c:pt idx="7">
                  <c:v>0.15963777271680038</c:v>
                </c:pt>
                <c:pt idx="8">
                  <c:v>3.5821204919450282E-2</c:v>
                </c:pt>
                <c:pt idx="9">
                  <c:v>5.6676875620691076E-2</c:v>
                </c:pt>
                <c:pt idx="10">
                  <c:v>2.7403746763111896E-2</c:v>
                </c:pt>
                <c:pt idx="11">
                  <c:v>0.13234815143200437</c:v>
                </c:pt>
                <c:pt idx="12">
                  <c:v>4.4161152385678776E-2</c:v>
                </c:pt>
                <c:pt idx="13">
                  <c:v>5.1086529757401682E-2</c:v>
                </c:pt>
                <c:pt idx="14">
                  <c:v>2.6610614120126923E-2</c:v>
                </c:pt>
                <c:pt idx="15">
                  <c:v>2.9776610360633133E-2</c:v>
                </c:pt>
                <c:pt idx="16">
                  <c:v>8.8686650079228767E-4</c:v>
                </c:pt>
                <c:pt idx="17">
                  <c:v>4.495169382826763E-5</c:v>
                </c:pt>
                <c:pt idx="18">
                  <c:v>3.7065431753132959E-5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Todos!$AN$4</c:f>
              <c:strCache>
                <c:ptCount val="1"/>
                <c:pt idx="0">
                  <c:v>H - COMERCIO AL POR MAYOR Y MENOR, REP. VEH.AUTOMOTORES/ENSERES DOMESTICOS</c:v>
                </c:pt>
              </c:strCache>
            </c:strRef>
          </c:tx>
          <c:invertIfNegative val="0"/>
          <c:cat>
            <c:numRef>
              <c:f>Todos!$AO$3:$AX$3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Todos!$AO$4:$AX$4</c:f>
              <c:numCache>
                <c:formatCode>_-* #,##0_-;\-* #,##0_-;_-* "-"??_-;_-@_-</c:formatCode>
                <c:ptCount val="10"/>
                <c:pt idx="0">
                  <c:v>725427.66999999934</c:v>
                </c:pt>
                <c:pt idx="1">
                  <c:v>782917.67999999889</c:v>
                </c:pt>
                <c:pt idx="2">
                  <c:v>802824.53999999957</c:v>
                </c:pt>
                <c:pt idx="3">
                  <c:v>830368.63999999966</c:v>
                </c:pt>
                <c:pt idx="4">
                  <c:v>797878.65000000084</c:v>
                </c:pt>
                <c:pt idx="5">
                  <c:v>761745.56000000052</c:v>
                </c:pt>
                <c:pt idx="6">
                  <c:v>788787.22000000079</c:v>
                </c:pt>
                <c:pt idx="7">
                  <c:v>882319.23999999894</c:v>
                </c:pt>
                <c:pt idx="8">
                  <c:v>920701.06000000052</c:v>
                </c:pt>
                <c:pt idx="9">
                  <c:v>936166.52999999945</c:v>
                </c:pt>
              </c:numCache>
            </c:numRef>
          </c:val>
        </c:ser>
        <c:ser>
          <c:idx val="1"/>
          <c:order val="1"/>
          <c:tx>
            <c:strRef>
              <c:f>Todos!$AN$5</c:f>
              <c:strCache>
                <c:ptCount val="1"/>
                <c:pt idx="0">
                  <c:v>C - EXPLOTACION DE MINAS Y CANTERAS</c:v>
                </c:pt>
              </c:strCache>
            </c:strRef>
          </c:tx>
          <c:invertIfNegative val="0"/>
          <c:cat>
            <c:numRef>
              <c:f>Todos!$AO$3:$AX$3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Todos!$AO$5:$AX$5</c:f>
              <c:numCache>
                <c:formatCode>_-* #,##0_-;\-* #,##0_-;_-* "-"??_-;_-@_-</c:formatCode>
                <c:ptCount val="10"/>
                <c:pt idx="0">
                  <c:v>6437</c:v>
                </c:pt>
                <c:pt idx="1">
                  <c:v>25902.080000000002</c:v>
                </c:pt>
                <c:pt idx="2">
                  <c:v>114934.81</c:v>
                </c:pt>
                <c:pt idx="3">
                  <c:v>165622.30000000002</c:v>
                </c:pt>
                <c:pt idx="4">
                  <c:v>214185.48999999996</c:v>
                </c:pt>
                <c:pt idx="5">
                  <c:v>280024.52999999997</c:v>
                </c:pt>
                <c:pt idx="6">
                  <c:v>367104.48</c:v>
                </c:pt>
                <c:pt idx="7">
                  <c:v>566558.0199999999</c:v>
                </c:pt>
                <c:pt idx="8">
                  <c:v>708079.74999999988</c:v>
                </c:pt>
                <c:pt idx="9">
                  <c:v>914177.53000000014</c:v>
                </c:pt>
              </c:numCache>
            </c:numRef>
          </c:val>
        </c:ser>
        <c:ser>
          <c:idx val="2"/>
          <c:order val="2"/>
          <c:tx>
            <c:strRef>
              <c:f>Todos!$AN$6</c:f>
              <c:strCache>
                <c:ptCount val="1"/>
                <c:pt idx="0">
                  <c:v>O - SERVICIOS SOCIALES Y DE SALUD</c:v>
                </c:pt>
              </c:strCache>
            </c:strRef>
          </c:tx>
          <c:invertIfNegative val="0"/>
          <c:cat>
            <c:numRef>
              <c:f>Todos!$AO$3:$AX$3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Todos!$AO$6:$AX$6</c:f>
              <c:numCache>
                <c:formatCode>_-* #,##0_-;\-* #,##0_-;_-* "-"??_-;_-@_-</c:formatCode>
                <c:ptCount val="10"/>
                <c:pt idx="0">
                  <c:v>464692.30999999994</c:v>
                </c:pt>
                <c:pt idx="1">
                  <c:v>452073.54</c:v>
                </c:pt>
                <c:pt idx="2">
                  <c:v>494937.86</c:v>
                </c:pt>
                <c:pt idx="3">
                  <c:v>521641.31000000006</c:v>
                </c:pt>
                <c:pt idx="4">
                  <c:v>616667.04999999993</c:v>
                </c:pt>
                <c:pt idx="5">
                  <c:v>678679.39</c:v>
                </c:pt>
                <c:pt idx="6">
                  <c:v>735357.36</c:v>
                </c:pt>
                <c:pt idx="7">
                  <c:v>795307.77000000037</c:v>
                </c:pt>
                <c:pt idx="8">
                  <c:v>860349.47</c:v>
                </c:pt>
                <c:pt idx="9">
                  <c:v>914086.89999999979</c:v>
                </c:pt>
              </c:numCache>
            </c:numRef>
          </c:val>
        </c:ser>
        <c:ser>
          <c:idx val="3"/>
          <c:order val="3"/>
          <c:tx>
            <c:strRef>
              <c:f>Todos!$AN$7</c:f>
              <c:strCache>
                <c:ptCount val="1"/>
                <c:pt idx="0">
                  <c:v>L - ACTIVIDADES INMOBILIARIAS, EMPRESARIALES Y DE ALQUILER</c:v>
                </c:pt>
              </c:strCache>
            </c:strRef>
          </c:tx>
          <c:invertIfNegative val="0"/>
          <c:cat>
            <c:numRef>
              <c:f>Todos!$AO$3:$AX$3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Todos!$AO$7:$AX$7</c:f>
              <c:numCache>
                <c:formatCode>_-* #,##0_-;\-* #,##0_-;_-* "-"??_-;_-@_-</c:formatCode>
                <c:ptCount val="10"/>
                <c:pt idx="0">
                  <c:v>444624.2099999999</c:v>
                </c:pt>
                <c:pt idx="1">
                  <c:v>513718.05999999994</c:v>
                </c:pt>
                <c:pt idx="2">
                  <c:v>502178.89000000013</c:v>
                </c:pt>
                <c:pt idx="3">
                  <c:v>535689.39</c:v>
                </c:pt>
                <c:pt idx="4">
                  <c:v>647066.3899999999</c:v>
                </c:pt>
                <c:pt idx="5">
                  <c:v>701094.2100000002</c:v>
                </c:pt>
                <c:pt idx="6">
                  <c:v>768954.76</c:v>
                </c:pt>
                <c:pt idx="7">
                  <c:v>789690.3</c:v>
                </c:pt>
                <c:pt idx="8">
                  <c:v>792854.65</c:v>
                </c:pt>
                <c:pt idx="9">
                  <c:v>843856.49</c:v>
                </c:pt>
              </c:numCache>
            </c:numRef>
          </c:val>
        </c:ser>
        <c:ser>
          <c:idx val="4"/>
          <c:order val="4"/>
          <c:tx>
            <c:strRef>
              <c:f>Todos!$AN$8</c:f>
              <c:strCache>
                <c:ptCount val="1"/>
                <c:pt idx="0">
                  <c:v>G - CONSTRUCCION</c:v>
                </c:pt>
              </c:strCache>
            </c:strRef>
          </c:tx>
          <c:invertIfNegative val="0"/>
          <c:cat>
            <c:numRef>
              <c:f>Todos!$AO$3:$AX$3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Todos!$AO$8:$AX$8</c:f>
              <c:numCache>
                <c:formatCode>_-* #,##0_-;\-* #,##0_-;_-* "-"??_-;_-@_-</c:formatCode>
                <c:ptCount val="10"/>
                <c:pt idx="0">
                  <c:v>409394.6999999999</c:v>
                </c:pt>
                <c:pt idx="1">
                  <c:v>426975.30000000005</c:v>
                </c:pt>
                <c:pt idx="2">
                  <c:v>447770.69</c:v>
                </c:pt>
                <c:pt idx="3">
                  <c:v>435256.45</c:v>
                </c:pt>
                <c:pt idx="4">
                  <c:v>460566.87999999995</c:v>
                </c:pt>
                <c:pt idx="5">
                  <c:v>666022.31000000017</c:v>
                </c:pt>
                <c:pt idx="6">
                  <c:v>984089.59999999974</c:v>
                </c:pt>
                <c:pt idx="7">
                  <c:v>995968.06</c:v>
                </c:pt>
                <c:pt idx="8">
                  <c:v>880076.30000000016</c:v>
                </c:pt>
                <c:pt idx="9">
                  <c:v>593033.9099999998</c:v>
                </c:pt>
              </c:numCache>
            </c:numRef>
          </c:val>
        </c:ser>
        <c:ser>
          <c:idx val="5"/>
          <c:order val="5"/>
          <c:tx>
            <c:strRef>
              <c:f>Todos!$AN$9</c:f>
              <c:strCache>
                <c:ptCount val="1"/>
                <c:pt idx="0">
                  <c:v>N - ENSEÑANZA</c:v>
                </c:pt>
              </c:strCache>
            </c:strRef>
          </c:tx>
          <c:invertIfNegative val="0"/>
          <c:cat>
            <c:numRef>
              <c:f>Todos!$AO$3:$AX$3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Todos!$AO$9:$AX$9</c:f>
              <c:numCache>
                <c:formatCode>_-* #,##0_-;\-* #,##0_-;_-* "-"??_-;_-@_-</c:formatCode>
                <c:ptCount val="10"/>
                <c:pt idx="0">
                  <c:v>221895.13000000003</c:v>
                </c:pt>
                <c:pt idx="1">
                  <c:v>236354.96</c:v>
                </c:pt>
                <c:pt idx="2">
                  <c:v>230947.23</c:v>
                </c:pt>
                <c:pt idx="3">
                  <c:v>262222.18</c:v>
                </c:pt>
                <c:pt idx="4">
                  <c:v>345153.74000000011</c:v>
                </c:pt>
                <c:pt idx="5">
                  <c:v>356122.98</c:v>
                </c:pt>
                <c:pt idx="6">
                  <c:v>350840.6</c:v>
                </c:pt>
                <c:pt idx="7">
                  <c:v>393092.47000000003</c:v>
                </c:pt>
                <c:pt idx="8">
                  <c:v>448938.0199999999</c:v>
                </c:pt>
                <c:pt idx="9">
                  <c:v>487395.59999999992</c:v>
                </c:pt>
              </c:numCache>
            </c:numRef>
          </c:val>
        </c:ser>
        <c:ser>
          <c:idx val="6"/>
          <c:order val="6"/>
          <c:tx>
            <c:strRef>
              <c:f>Todos!$AN$10</c:f>
              <c:strCache>
                <c:ptCount val="1"/>
                <c:pt idx="0">
                  <c:v>M - ADM. PUBLICA Y DEFENSA, PLANES DE SEG. SOCIAL AFILIACION OBLIGATORIA</c:v>
                </c:pt>
              </c:strCache>
            </c:strRef>
          </c:tx>
          <c:invertIfNegative val="0"/>
          <c:cat>
            <c:numRef>
              <c:f>Todos!$AO$3:$AX$3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Todos!$AO$10:$AX$10</c:f>
              <c:numCache>
                <c:formatCode>_-* #,##0_-;\-* #,##0_-;_-* "-"??_-;_-@_-</c:formatCode>
                <c:ptCount val="10"/>
                <c:pt idx="1">
                  <c:v>249835.66999999998</c:v>
                </c:pt>
                <c:pt idx="2">
                  <c:v>285884.33999999997</c:v>
                </c:pt>
                <c:pt idx="3">
                  <c:v>307045.45</c:v>
                </c:pt>
                <c:pt idx="4">
                  <c:v>341495.96</c:v>
                </c:pt>
                <c:pt idx="5">
                  <c:v>350591.16000000003</c:v>
                </c:pt>
                <c:pt idx="6">
                  <c:v>378816.20000000007</c:v>
                </c:pt>
                <c:pt idx="7">
                  <c:v>390934.56999999995</c:v>
                </c:pt>
                <c:pt idx="8">
                  <c:v>414470.41999999993</c:v>
                </c:pt>
                <c:pt idx="9">
                  <c:v>439243.16000000009</c:v>
                </c:pt>
              </c:numCache>
            </c:numRef>
          </c:val>
        </c:ser>
        <c:ser>
          <c:idx val="7"/>
          <c:order val="7"/>
          <c:tx>
            <c:strRef>
              <c:f>Todos!$AN$11</c:f>
              <c:strCache>
                <c:ptCount val="1"/>
                <c:pt idx="0">
                  <c:v>J - TRANSPORTE, ALMACENAMIENTO Y COMUNICACIONES</c:v>
                </c:pt>
              </c:strCache>
            </c:strRef>
          </c:tx>
          <c:invertIfNegative val="0"/>
          <c:cat>
            <c:numRef>
              <c:f>Todos!$AO$3:$AX$3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Todos!$AO$11:$AX$11</c:f>
              <c:numCache>
                <c:formatCode>_-* #,##0_-;\-* #,##0_-;_-* "-"??_-;_-@_-</c:formatCode>
                <c:ptCount val="10"/>
                <c:pt idx="0">
                  <c:v>265827.28000000003</c:v>
                </c:pt>
                <c:pt idx="1">
                  <c:v>252735.25999999998</c:v>
                </c:pt>
                <c:pt idx="2">
                  <c:v>238356.22000000003</c:v>
                </c:pt>
                <c:pt idx="3">
                  <c:v>241647.90000000008</c:v>
                </c:pt>
                <c:pt idx="4">
                  <c:v>255317.86</c:v>
                </c:pt>
                <c:pt idx="5">
                  <c:v>304570.93999999989</c:v>
                </c:pt>
                <c:pt idx="6">
                  <c:v>333989.30999999994</c:v>
                </c:pt>
                <c:pt idx="7">
                  <c:v>263344.77999999997</c:v>
                </c:pt>
                <c:pt idx="8">
                  <c:v>351829.75000000012</c:v>
                </c:pt>
                <c:pt idx="9">
                  <c:v>388605.93000000017</c:v>
                </c:pt>
              </c:numCache>
            </c:numRef>
          </c:val>
        </c:ser>
        <c:ser>
          <c:idx val="8"/>
          <c:order val="8"/>
          <c:tx>
            <c:strRef>
              <c:f>Todos!$AN$12</c:f>
              <c:strCache>
                <c:ptCount val="1"/>
                <c:pt idx="0">
                  <c:v>B - PESCA</c:v>
                </c:pt>
              </c:strCache>
            </c:strRef>
          </c:tx>
          <c:invertIfNegative val="0"/>
          <c:cat>
            <c:numRef>
              <c:f>Todos!$AO$3:$AX$3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Todos!$AO$12:$AX$12</c:f>
              <c:numCache>
                <c:formatCode>_-* #,##0_-;\-* #,##0_-;_-* "-"??_-;_-@_-</c:formatCode>
                <c:ptCount val="10"/>
                <c:pt idx="0">
                  <c:v>245292.41999999998</c:v>
                </c:pt>
                <c:pt idx="1">
                  <c:v>235335.07</c:v>
                </c:pt>
                <c:pt idx="2">
                  <c:v>253947</c:v>
                </c:pt>
                <c:pt idx="3">
                  <c:v>260545.17000000004</c:v>
                </c:pt>
                <c:pt idx="4">
                  <c:v>221193.72000000006</c:v>
                </c:pt>
                <c:pt idx="5">
                  <c:v>259683.91000000009</c:v>
                </c:pt>
                <c:pt idx="6">
                  <c:v>233937.62000000002</c:v>
                </c:pt>
                <c:pt idx="7">
                  <c:v>331806.13</c:v>
                </c:pt>
                <c:pt idx="8">
                  <c:v>362842.92999999993</c:v>
                </c:pt>
                <c:pt idx="9">
                  <c:v>357862.55000000005</c:v>
                </c:pt>
              </c:numCache>
            </c:numRef>
          </c:val>
        </c:ser>
        <c:ser>
          <c:idx val="9"/>
          <c:order val="9"/>
          <c:tx>
            <c:strRef>
              <c:f>Todos!$AN$13</c:f>
              <c:strCache>
                <c:ptCount val="1"/>
                <c:pt idx="0">
                  <c:v>D - INDUSTRIAS MANUFACTURERAS NO METALICAS</c:v>
                </c:pt>
              </c:strCache>
            </c:strRef>
          </c:tx>
          <c:invertIfNegative val="0"/>
          <c:cat>
            <c:numRef>
              <c:f>Todos!$AO$3:$AX$3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Todos!$AO$13:$AX$13</c:f>
              <c:numCache>
                <c:formatCode>_-* #,##0_-;\-* #,##0_-;_-* "-"??_-;_-@_-</c:formatCode>
                <c:ptCount val="10"/>
                <c:pt idx="0">
                  <c:v>254301.90999999983</c:v>
                </c:pt>
                <c:pt idx="1">
                  <c:v>283917.73999999982</c:v>
                </c:pt>
                <c:pt idx="2">
                  <c:v>324402.41000000003</c:v>
                </c:pt>
                <c:pt idx="3">
                  <c:v>313995.77999999985</c:v>
                </c:pt>
                <c:pt idx="4">
                  <c:v>270720.88000000006</c:v>
                </c:pt>
                <c:pt idx="5">
                  <c:v>257450.13999999993</c:v>
                </c:pt>
                <c:pt idx="6">
                  <c:v>286257.69000000012</c:v>
                </c:pt>
                <c:pt idx="7">
                  <c:v>296645.04999999987</c:v>
                </c:pt>
                <c:pt idx="8">
                  <c:v>336067.75</c:v>
                </c:pt>
                <c:pt idx="9">
                  <c:v>333983.73999999987</c:v>
                </c:pt>
              </c:numCache>
            </c:numRef>
          </c:val>
        </c:ser>
        <c:ser>
          <c:idx val="10"/>
          <c:order val="10"/>
          <c:tx>
            <c:strRef>
              <c:f>Todos!$AN$14</c:f>
              <c:strCache>
                <c:ptCount val="1"/>
                <c:pt idx="0">
                  <c:v>A - AGRICULTURA, GANADERIA, CAZA Y SILVICULTURA</c:v>
                </c:pt>
              </c:strCache>
            </c:strRef>
          </c:tx>
          <c:invertIfNegative val="0"/>
          <c:cat>
            <c:numRef>
              <c:f>Todos!$AO$3:$AX$3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Todos!$AO$14:$AX$14</c:f>
              <c:numCache>
                <c:formatCode>_-* #,##0_-;\-* #,##0_-;_-* "-"??_-;_-@_-</c:formatCode>
                <c:ptCount val="10"/>
                <c:pt idx="0">
                  <c:v>170310.12000000002</c:v>
                </c:pt>
                <c:pt idx="1">
                  <c:v>136268.19</c:v>
                </c:pt>
                <c:pt idx="2">
                  <c:v>183946.55999999997</c:v>
                </c:pt>
                <c:pt idx="3">
                  <c:v>190030.79000000012</c:v>
                </c:pt>
                <c:pt idx="4">
                  <c:v>252001.86999999988</c:v>
                </c:pt>
                <c:pt idx="5">
                  <c:v>260003.03000000012</c:v>
                </c:pt>
                <c:pt idx="6">
                  <c:v>280085.52000000008</c:v>
                </c:pt>
                <c:pt idx="7">
                  <c:v>306457.9800000001</c:v>
                </c:pt>
                <c:pt idx="8">
                  <c:v>328598.06000000006</c:v>
                </c:pt>
                <c:pt idx="9">
                  <c:v>332353.2699999999</c:v>
                </c:pt>
              </c:numCache>
            </c:numRef>
          </c:val>
        </c:ser>
        <c:ser>
          <c:idx val="11"/>
          <c:order val="11"/>
          <c:tx>
            <c:strRef>
              <c:f>Todos!$AN$15</c:f>
              <c:strCache>
                <c:ptCount val="1"/>
                <c:pt idx="0">
                  <c:v>E - INDUSTRIAS MANUFACTURERAS METALICAS</c:v>
                </c:pt>
              </c:strCache>
            </c:strRef>
          </c:tx>
          <c:invertIfNegative val="0"/>
          <c:cat>
            <c:numRef>
              <c:f>Todos!$AO$3:$AX$3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Todos!$AO$15:$AX$15</c:f>
              <c:numCache>
                <c:formatCode>_-* #,##0_-;\-* #,##0_-;_-* "-"??_-;_-@_-</c:formatCode>
                <c:ptCount val="10"/>
                <c:pt idx="0">
                  <c:v>37513.310000000005</c:v>
                </c:pt>
                <c:pt idx="1">
                  <c:v>29788.569999999996</c:v>
                </c:pt>
                <c:pt idx="2">
                  <c:v>53175.170000000006</c:v>
                </c:pt>
                <c:pt idx="3">
                  <c:v>55601.839999999989</c:v>
                </c:pt>
                <c:pt idx="4">
                  <c:v>47318.189999999988</c:v>
                </c:pt>
                <c:pt idx="5">
                  <c:v>53897.380000000005</c:v>
                </c:pt>
                <c:pt idx="6">
                  <c:v>47781.30999999999</c:v>
                </c:pt>
                <c:pt idx="7">
                  <c:v>138156.11999999994</c:v>
                </c:pt>
                <c:pt idx="8">
                  <c:v>225118.25000000003</c:v>
                </c:pt>
                <c:pt idx="9">
                  <c:v>261938.94000000003</c:v>
                </c:pt>
              </c:numCache>
            </c:numRef>
          </c:val>
        </c:ser>
        <c:ser>
          <c:idx val="12"/>
          <c:order val="12"/>
          <c:tx>
            <c:strRef>
              <c:f>Todos!$AN$16</c:f>
              <c:strCache>
                <c:ptCount val="1"/>
                <c:pt idx="0">
                  <c:v>I - HOTELES Y RESTAURANTES</c:v>
                </c:pt>
              </c:strCache>
            </c:strRef>
          </c:tx>
          <c:invertIfNegative val="0"/>
          <c:cat>
            <c:numRef>
              <c:f>Todos!$AO$3:$AX$3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Todos!$AO$16:$AX$16</c:f>
              <c:numCache>
                <c:formatCode>_-* #,##0_-;\-* #,##0_-;_-* "-"??_-;_-@_-</c:formatCode>
                <c:ptCount val="10"/>
                <c:pt idx="0">
                  <c:v>119372.34999999998</c:v>
                </c:pt>
                <c:pt idx="1">
                  <c:v>148324.93000000002</c:v>
                </c:pt>
                <c:pt idx="2">
                  <c:v>160323.60000000006</c:v>
                </c:pt>
                <c:pt idx="3">
                  <c:v>150456.30000000002</c:v>
                </c:pt>
                <c:pt idx="4">
                  <c:v>179528.9199999999</c:v>
                </c:pt>
                <c:pt idx="5">
                  <c:v>207735.38000000003</c:v>
                </c:pt>
                <c:pt idx="6">
                  <c:v>182851.78000000014</c:v>
                </c:pt>
                <c:pt idx="7">
                  <c:v>224645.16999999995</c:v>
                </c:pt>
                <c:pt idx="8">
                  <c:v>218793.63999999998</c:v>
                </c:pt>
                <c:pt idx="9">
                  <c:v>198915.69000000003</c:v>
                </c:pt>
              </c:numCache>
            </c:numRef>
          </c:val>
        </c:ser>
        <c:ser>
          <c:idx val="13"/>
          <c:order val="13"/>
          <c:tx>
            <c:strRef>
              <c:f>Todos!$AN$17</c:f>
              <c:strCache>
                <c:ptCount val="1"/>
                <c:pt idx="0">
                  <c:v>P - OTRAS ACTIVIDADES DE SERVICIOS COMUNITARIAS, SOCIALES Y PERSONALES</c:v>
                </c:pt>
              </c:strCache>
            </c:strRef>
          </c:tx>
          <c:invertIfNegative val="0"/>
          <c:cat>
            <c:numRef>
              <c:f>Todos!$AO$3:$AX$3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Todos!$AO$17:$AX$17</c:f>
              <c:numCache>
                <c:formatCode>_-* #,##0_-;\-* #,##0_-;_-* "-"??_-;_-@_-</c:formatCode>
                <c:ptCount val="10"/>
                <c:pt idx="0">
                  <c:v>168445.80000000005</c:v>
                </c:pt>
                <c:pt idx="1">
                  <c:v>178232.57999999996</c:v>
                </c:pt>
                <c:pt idx="2">
                  <c:v>148810.06000000003</c:v>
                </c:pt>
                <c:pt idx="3">
                  <c:v>96519.129999999976</c:v>
                </c:pt>
                <c:pt idx="4">
                  <c:v>128993.73999999998</c:v>
                </c:pt>
                <c:pt idx="5">
                  <c:v>150708.74</c:v>
                </c:pt>
                <c:pt idx="6">
                  <c:v>176033.68000000002</c:v>
                </c:pt>
                <c:pt idx="7">
                  <c:v>167102.98000000001</c:v>
                </c:pt>
                <c:pt idx="8">
                  <c:v>172686.88</c:v>
                </c:pt>
                <c:pt idx="9">
                  <c:v>187827.62999999998</c:v>
                </c:pt>
              </c:numCache>
            </c:numRef>
          </c:val>
        </c:ser>
        <c:ser>
          <c:idx val="14"/>
          <c:order val="14"/>
          <c:tx>
            <c:strRef>
              <c:f>Todos!$AN$18</c:f>
              <c:strCache>
                <c:ptCount val="1"/>
                <c:pt idx="0">
                  <c:v>F - SUMINISTRO DE ELECTRICIDAD, GAS Y AGUA</c:v>
                </c:pt>
              </c:strCache>
            </c:strRef>
          </c:tx>
          <c:invertIfNegative val="0"/>
          <c:cat>
            <c:numRef>
              <c:f>Todos!$AO$3:$AX$3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Todos!$AO$18:$AX$18</c:f>
              <c:numCache>
                <c:formatCode>General</c:formatCode>
                <c:ptCount val="10"/>
                <c:pt idx="8" formatCode="_-* #,##0_-;\-* #,##0_-;_-* &quot;-&quot;??_-;_-@_-">
                  <c:v>81480.25</c:v>
                </c:pt>
                <c:pt idx="9" formatCode="_-* #,##0_-;\-* #,##0_-;_-* &quot;-&quot;??_-;_-@_-">
                  <c:v>83306.25</c:v>
                </c:pt>
              </c:numCache>
            </c:numRef>
          </c:val>
        </c:ser>
        <c:ser>
          <c:idx val="15"/>
          <c:order val="15"/>
          <c:tx>
            <c:strRef>
              <c:f>Todos!$AN$19</c:f>
              <c:strCache>
                <c:ptCount val="1"/>
                <c:pt idx="0">
                  <c:v>K - INTERMEDIACION FINANCIERA</c:v>
                </c:pt>
              </c:strCache>
            </c:strRef>
          </c:tx>
          <c:invertIfNegative val="0"/>
          <c:cat>
            <c:numRef>
              <c:f>Todos!$AO$3:$AX$3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Todos!$AO$19:$AX$19</c:f>
              <c:numCache>
                <c:formatCode>_-* #,##0_-;\-* #,##0_-;_-* "-"??_-;_-@_-</c:formatCode>
                <c:ptCount val="10"/>
                <c:pt idx="0">
                  <c:v>13869.75</c:v>
                </c:pt>
                <c:pt idx="1">
                  <c:v>13623.880000000003</c:v>
                </c:pt>
                <c:pt idx="2">
                  <c:v>15855.689999999999</c:v>
                </c:pt>
                <c:pt idx="3">
                  <c:v>30166.980000000007</c:v>
                </c:pt>
                <c:pt idx="4">
                  <c:v>25834.240000000002</c:v>
                </c:pt>
                <c:pt idx="5">
                  <c:v>33795.009999999987</c:v>
                </c:pt>
                <c:pt idx="6">
                  <c:v>21434.910000000003</c:v>
                </c:pt>
                <c:pt idx="7">
                  <c:v>23097.160000000003</c:v>
                </c:pt>
                <c:pt idx="8">
                  <c:v>33270.33</c:v>
                </c:pt>
                <c:pt idx="9">
                  <c:v>37153.21</c:v>
                </c:pt>
              </c:numCache>
            </c:numRef>
          </c:val>
        </c:ser>
        <c:ser>
          <c:idx val="16"/>
          <c:order val="16"/>
          <c:tx>
            <c:strRef>
              <c:f>Todos!$AN$20</c:f>
              <c:strCache>
                <c:ptCount val="1"/>
                <c:pt idx="0">
                  <c:v>Q - CONSEJO DE ADMINISTRACION DE EDIFICIOS Y CONDOMINIOS</c:v>
                </c:pt>
              </c:strCache>
            </c:strRef>
          </c:tx>
          <c:invertIfNegative val="0"/>
          <c:cat>
            <c:numRef>
              <c:f>Todos!$AO$3:$AX$3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Todos!$AO$20:$AX$20</c:f>
              <c:numCache>
                <c:formatCode>_-* #,##0_-;\-* #,##0_-;_-* "-"??_-;_-@_-</c:formatCode>
                <c:ptCount val="10"/>
                <c:pt idx="0">
                  <c:v>0</c:v>
                </c:pt>
                <c:pt idx="1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7"/>
          <c:order val="17"/>
          <c:tx>
            <c:strRef>
              <c:f>Todos!$AN$21</c:f>
              <c:strCache>
                <c:ptCount val="1"/>
                <c:pt idx="0">
                  <c:v>R - ORGANIZACIONES Y ORGANOS EXTRATERRITORIALES</c:v>
                </c:pt>
              </c:strCache>
            </c:strRef>
          </c:tx>
          <c:invertIfNegative val="0"/>
          <c:cat>
            <c:numRef>
              <c:f>Todos!$AO$3:$AX$3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Todos!$AO$21:$AX$21</c:f>
              <c:numCache>
                <c:formatCode>_-* #,##0_-;\-* #,##0_-;_-* "-"??_-;_-@_-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18"/>
          <c:order val="18"/>
          <c:tx>
            <c:strRef>
              <c:f>Todos!$AN$22</c:f>
              <c:strCache>
                <c:ptCount val="1"/>
                <c:pt idx="0">
                  <c:v>SIN INFORMACION</c:v>
                </c:pt>
              </c:strCache>
            </c:strRef>
          </c:tx>
          <c:invertIfNegative val="0"/>
          <c:cat>
            <c:numRef>
              <c:f>Todos!$AO$3:$AX$3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Todos!$AO$22:$AX$22</c:f>
              <c:numCache>
                <c:formatCode>General</c:formatCode>
                <c:ptCount val="10"/>
                <c:pt idx="0" formatCode="_-* #,##0_-;\-* #,##0_-;_-* &quot;-&quot;??_-;_-@_-">
                  <c:v>102.37</c:v>
                </c:pt>
                <c:pt idx="3" formatCode="_-* #,##0_-;\-* #,##0_-;_-* &quot;-&quot;??_-;_-@_-">
                  <c:v>0</c:v>
                </c:pt>
                <c:pt idx="4" formatCode="_-* #,##0_-;\-* #,##0_-;_-* &quot;-&quot;??_-;_-@_-">
                  <c:v>0</c:v>
                </c:pt>
                <c:pt idx="5" formatCode="_-* #,##0_-;\-* #,##0_-;_-* &quot;-&quot;??_-;_-@_-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097408"/>
        <c:axId val="100099200"/>
      </c:barChart>
      <c:catAx>
        <c:axId val="100097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0099200"/>
        <c:crosses val="autoZero"/>
        <c:auto val="1"/>
        <c:lblAlgn val="ctr"/>
        <c:lblOffset val="100"/>
        <c:noMultiLvlLbl val="0"/>
      </c:catAx>
      <c:valAx>
        <c:axId val="100099200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out"/>
        <c:minorTickMark val="none"/>
        <c:tickLblPos val="nextTo"/>
        <c:crossAx val="100097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290993323075674"/>
          <c:y val="3.3062076617200536E-2"/>
          <c:w val="0.34166666666666667"/>
          <c:h val="0.7962729658792651"/>
        </c:manualLayout>
      </c:layout>
      <c:overlay val="0"/>
      <c:txPr>
        <a:bodyPr/>
        <a:lstStyle/>
        <a:p>
          <a:pPr>
            <a:defRPr sz="600"/>
          </a:pPr>
          <a:endParaRPr lang="es-C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Todos!$AN$27</c:f>
              <c:strCache>
                <c:ptCount val="1"/>
                <c:pt idx="0">
                  <c:v>H - COMERCIO AL POR MAYOR Y MENOR, REP. VEH.AUTOMOTORES/ENSERES DOMESTICOS</c:v>
                </c:pt>
              </c:strCache>
            </c:strRef>
          </c:tx>
          <c:invertIfNegative val="0"/>
          <c:cat>
            <c:numRef>
              <c:f>Todos!$AO$26:$AX$26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Todos!$AO$27:$AX$27</c:f>
              <c:numCache>
                <c:formatCode>_-* #,##0_-;\-* #,##0_-;_-* "-"??_-;_-@_-</c:formatCode>
                <c:ptCount val="10"/>
                <c:pt idx="0">
                  <c:v>117232202.04000001</c:v>
                </c:pt>
                <c:pt idx="1">
                  <c:v>132927306.13000034</c:v>
                </c:pt>
                <c:pt idx="2">
                  <c:v>151585891.67000037</c:v>
                </c:pt>
                <c:pt idx="3">
                  <c:v>159260743.26999989</c:v>
                </c:pt>
                <c:pt idx="4">
                  <c:v>163438922.24999997</c:v>
                </c:pt>
                <c:pt idx="5">
                  <c:v>188497437.14999992</c:v>
                </c:pt>
                <c:pt idx="6">
                  <c:v>199193374.78999987</c:v>
                </c:pt>
                <c:pt idx="7">
                  <c:v>236883749.41999945</c:v>
                </c:pt>
                <c:pt idx="8">
                  <c:v>247638798.88000202</c:v>
                </c:pt>
                <c:pt idx="9">
                  <c:v>251044374.78999969</c:v>
                </c:pt>
              </c:numCache>
            </c:numRef>
          </c:val>
        </c:ser>
        <c:ser>
          <c:idx val="1"/>
          <c:order val="1"/>
          <c:tx>
            <c:strRef>
              <c:f>Todos!$AN$28</c:f>
              <c:strCache>
                <c:ptCount val="1"/>
                <c:pt idx="0">
                  <c:v>L - ACTIVIDADES INMOBILIARIAS, EMPRESARIALES Y DE ALQUILER</c:v>
                </c:pt>
              </c:strCache>
            </c:strRef>
          </c:tx>
          <c:invertIfNegative val="0"/>
          <c:cat>
            <c:numRef>
              <c:f>Todos!$AO$26:$AX$26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Todos!$AO$28:$AX$28</c:f>
              <c:numCache>
                <c:formatCode>_-* #,##0_-;\-* #,##0_-;_-* "-"??_-;_-@_-</c:formatCode>
                <c:ptCount val="10"/>
                <c:pt idx="0">
                  <c:v>98227126.309999794</c:v>
                </c:pt>
                <c:pt idx="1">
                  <c:v>109951483.87999986</c:v>
                </c:pt>
                <c:pt idx="2">
                  <c:v>109717361.16000003</c:v>
                </c:pt>
                <c:pt idx="3">
                  <c:v>121702348.86999992</c:v>
                </c:pt>
                <c:pt idx="4">
                  <c:v>128943381.26999991</c:v>
                </c:pt>
                <c:pt idx="5">
                  <c:v>140955875.66000029</c:v>
                </c:pt>
                <c:pt idx="6">
                  <c:v>162068654.57999995</c:v>
                </c:pt>
                <c:pt idx="7">
                  <c:v>167427640.0699999</c:v>
                </c:pt>
                <c:pt idx="8">
                  <c:v>176927520.28000012</c:v>
                </c:pt>
                <c:pt idx="9">
                  <c:v>180062558.04999998</c:v>
                </c:pt>
              </c:numCache>
            </c:numRef>
          </c:val>
        </c:ser>
        <c:ser>
          <c:idx val="2"/>
          <c:order val="2"/>
          <c:tx>
            <c:strRef>
              <c:f>Todos!$AN$29</c:f>
              <c:strCache>
                <c:ptCount val="1"/>
                <c:pt idx="0">
                  <c:v>G - CONSTRUCCION</c:v>
                </c:pt>
              </c:strCache>
            </c:strRef>
          </c:tx>
          <c:invertIfNegative val="0"/>
          <c:cat>
            <c:numRef>
              <c:f>Todos!$AO$26:$AX$26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Todos!$AO$29:$AX$29</c:f>
              <c:numCache>
                <c:formatCode>_-* #,##0_-;\-* #,##0_-;_-* "-"??_-;_-@_-</c:formatCode>
                <c:ptCount val="10"/>
                <c:pt idx="0">
                  <c:v>64162497.42999997</c:v>
                </c:pt>
                <c:pt idx="1">
                  <c:v>74649666.100000024</c:v>
                </c:pt>
                <c:pt idx="2">
                  <c:v>84888723.739999935</c:v>
                </c:pt>
                <c:pt idx="3">
                  <c:v>92476204.680000156</c:v>
                </c:pt>
                <c:pt idx="4">
                  <c:v>94693037.149999961</c:v>
                </c:pt>
                <c:pt idx="5">
                  <c:v>105408324.16999997</c:v>
                </c:pt>
                <c:pt idx="6">
                  <c:v>121107474.35999984</c:v>
                </c:pt>
                <c:pt idx="7">
                  <c:v>151721167.88000003</c:v>
                </c:pt>
                <c:pt idx="8">
                  <c:v>172008694.27999994</c:v>
                </c:pt>
                <c:pt idx="9">
                  <c:v>172602536.6699999</c:v>
                </c:pt>
              </c:numCache>
            </c:numRef>
          </c:val>
        </c:ser>
        <c:ser>
          <c:idx val="3"/>
          <c:order val="3"/>
          <c:tx>
            <c:strRef>
              <c:f>Todos!$AN$30</c:f>
              <c:strCache>
                <c:ptCount val="1"/>
                <c:pt idx="0">
                  <c:v>D - INDUSTRIAS MANUFACTURERAS NO METALICAS</c:v>
                </c:pt>
              </c:strCache>
            </c:strRef>
          </c:tx>
          <c:invertIfNegative val="0"/>
          <c:cat>
            <c:numRef>
              <c:f>Todos!$AO$26:$AX$26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Todos!$AO$30:$AX$30</c:f>
              <c:numCache>
                <c:formatCode>_-* #,##0_-;\-* #,##0_-;_-* "-"??_-;_-@_-</c:formatCode>
                <c:ptCount val="10"/>
                <c:pt idx="0">
                  <c:v>88419879.710000113</c:v>
                </c:pt>
                <c:pt idx="1">
                  <c:v>89803878.120000213</c:v>
                </c:pt>
                <c:pt idx="2">
                  <c:v>101532476.27999982</c:v>
                </c:pt>
                <c:pt idx="3">
                  <c:v>99892997.499999806</c:v>
                </c:pt>
                <c:pt idx="4">
                  <c:v>102658090.20000003</c:v>
                </c:pt>
                <c:pt idx="5">
                  <c:v>107441207.27000022</c:v>
                </c:pt>
                <c:pt idx="6">
                  <c:v>118146524.60999992</c:v>
                </c:pt>
                <c:pt idx="7">
                  <c:v>131676641.90000005</c:v>
                </c:pt>
                <c:pt idx="8">
                  <c:v>137764588.14000028</c:v>
                </c:pt>
                <c:pt idx="9">
                  <c:v>142287210.18999991</c:v>
                </c:pt>
              </c:numCache>
            </c:numRef>
          </c:val>
        </c:ser>
        <c:ser>
          <c:idx val="4"/>
          <c:order val="4"/>
          <c:tx>
            <c:strRef>
              <c:f>Todos!$AN$31</c:f>
              <c:strCache>
                <c:ptCount val="1"/>
                <c:pt idx="0">
                  <c:v>N - ENSEÑANZA</c:v>
                </c:pt>
              </c:strCache>
            </c:strRef>
          </c:tx>
          <c:invertIfNegative val="0"/>
          <c:cat>
            <c:numRef>
              <c:f>Todos!$AO$26:$AX$26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Todos!$AO$31:$AX$31</c:f>
              <c:numCache>
                <c:formatCode>_-* #,##0_-;\-* #,##0_-;_-* "-"??_-;_-@_-</c:formatCode>
                <c:ptCount val="10"/>
                <c:pt idx="0">
                  <c:v>87820433.560000464</c:v>
                </c:pt>
                <c:pt idx="1">
                  <c:v>99662834.049999163</c:v>
                </c:pt>
                <c:pt idx="2">
                  <c:v>95383457.540000096</c:v>
                </c:pt>
                <c:pt idx="3">
                  <c:v>90869134.500000209</c:v>
                </c:pt>
                <c:pt idx="4">
                  <c:v>82265124.790000021</c:v>
                </c:pt>
                <c:pt idx="5">
                  <c:v>115396117.61999741</c:v>
                </c:pt>
                <c:pt idx="6">
                  <c:v>130797198.64000058</c:v>
                </c:pt>
                <c:pt idx="7">
                  <c:v>124362465.77000138</c:v>
                </c:pt>
                <c:pt idx="8">
                  <c:v>133512888.37999737</c:v>
                </c:pt>
                <c:pt idx="9">
                  <c:v>140221276.47000077</c:v>
                </c:pt>
              </c:numCache>
            </c:numRef>
          </c:val>
        </c:ser>
        <c:ser>
          <c:idx val="5"/>
          <c:order val="5"/>
          <c:tx>
            <c:strRef>
              <c:f>Todos!$AN$32</c:f>
              <c:strCache>
                <c:ptCount val="1"/>
                <c:pt idx="0">
                  <c:v>K - INTERMEDIACION FINANCIERA</c:v>
                </c:pt>
              </c:strCache>
            </c:strRef>
          </c:tx>
          <c:invertIfNegative val="0"/>
          <c:cat>
            <c:numRef>
              <c:f>Todos!$AO$26:$AX$26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Todos!$AO$32:$AX$32</c:f>
              <c:numCache>
                <c:formatCode>_-* #,##0_-;\-* #,##0_-;_-* "-"??_-;_-@_-</c:formatCode>
                <c:ptCount val="10"/>
                <c:pt idx="0">
                  <c:v>63645386.559999958</c:v>
                </c:pt>
                <c:pt idx="1">
                  <c:v>72129278.460000038</c:v>
                </c:pt>
                <c:pt idx="2">
                  <c:v>78451611.239999965</c:v>
                </c:pt>
                <c:pt idx="3">
                  <c:v>82882653.029999882</c:v>
                </c:pt>
                <c:pt idx="4">
                  <c:v>84412430.440000072</c:v>
                </c:pt>
                <c:pt idx="5">
                  <c:v>93025726.970000103</c:v>
                </c:pt>
                <c:pt idx="6">
                  <c:v>103823364.92999996</c:v>
                </c:pt>
                <c:pt idx="7">
                  <c:v>108177496.59999992</c:v>
                </c:pt>
                <c:pt idx="8">
                  <c:v>121145426.79000011</c:v>
                </c:pt>
                <c:pt idx="9">
                  <c:v>126903744.86999997</c:v>
                </c:pt>
              </c:numCache>
            </c:numRef>
          </c:val>
        </c:ser>
        <c:ser>
          <c:idx val="6"/>
          <c:order val="6"/>
          <c:tx>
            <c:strRef>
              <c:f>Todos!$AN$33</c:f>
              <c:strCache>
                <c:ptCount val="1"/>
                <c:pt idx="0">
                  <c:v>M - ADM. PUBLICA Y DEFENSA, PLANES DE SEG. SOCIAL AFILIACION OBLIGATORIA</c:v>
                </c:pt>
              </c:strCache>
            </c:strRef>
          </c:tx>
          <c:invertIfNegative val="0"/>
          <c:cat>
            <c:numRef>
              <c:f>Todos!$AO$26:$AX$26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Todos!$AO$33:$AX$33</c:f>
              <c:numCache>
                <c:formatCode>_-* #,##0_-;\-* #,##0_-;_-* "-"??_-;_-@_-</c:formatCode>
                <c:ptCount val="10"/>
                <c:pt idx="0">
                  <c:v>64682728.410000011</c:v>
                </c:pt>
                <c:pt idx="1">
                  <c:v>58761405.979999974</c:v>
                </c:pt>
                <c:pt idx="2">
                  <c:v>70491192.840000004</c:v>
                </c:pt>
                <c:pt idx="3">
                  <c:v>79136811.419999987</c:v>
                </c:pt>
                <c:pt idx="4">
                  <c:v>111806313.40000032</c:v>
                </c:pt>
                <c:pt idx="5">
                  <c:v>93470297.609999999</c:v>
                </c:pt>
                <c:pt idx="6">
                  <c:v>95940517.049999952</c:v>
                </c:pt>
                <c:pt idx="7">
                  <c:v>107489554.09999999</c:v>
                </c:pt>
                <c:pt idx="8">
                  <c:v>118356673.82999998</c:v>
                </c:pt>
                <c:pt idx="9">
                  <c:v>124229406.40999998</c:v>
                </c:pt>
              </c:numCache>
            </c:numRef>
          </c:val>
        </c:ser>
        <c:ser>
          <c:idx val="7"/>
          <c:order val="7"/>
          <c:tx>
            <c:strRef>
              <c:f>Todos!$AN$34</c:f>
              <c:strCache>
                <c:ptCount val="1"/>
                <c:pt idx="0">
                  <c:v>J - TRANSPORTE, ALMACENAMIENTO Y COMUNICACIONES</c:v>
                </c:pt>
              </c:strCache>
            </c:strRef>
          </c:tx>
          <c:invertIfNegative val="0"/>
          <c:cat>
            <c:numRef>
              <c:f>Todos!$AO$26:$AX$26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Todos!$AO$34:$AX$34</c:f>
              <c:numCache>
                <c:formatCode>_-* #,##0_-;\-* #,##0_-;_-* "-"??_-;_-@_-</c:formatCode>
                <c:ptCount val="10"/>
                <c:pt idx="0">
                  <c:v>54481747.469999954</c:v>
                </c:pt>
                <c:pt idx="1">
                  <c:v>54509788.150000013</c:v>
                </c:pt>
                <c:pt idx="2">
                  <c:v>60710838.749999925</c:v>
                </c:pt>
                <c:pt idx="3">
                  <c:v>65941621.469999969</c:v>
                </c:pt>
                <c:pt idx="4">
                  <c:v>68706440.879999951</c:v>
                </c:pt>
                <c:pt idx="5">
                  <c:v>74787618.170000032</c:v>
                </c:pt>
                <c:pt idx="6">
                  <c:v>80960203.069999859</c:v>
                </c:pt>
                <c:pt idx="7">
                  <c:v>82907670.279999852</c:v>
                </c:pt>
                <c:pt idx="8">
                  <c:v>90998377.080000028</c:v>
                </c:pt>
                <c:pt idx="9">
                  <c:v>95607681.630000055</c:v>
                </c:pt>
              </c:numCache>
            </c:numRef>
          </c:val>
        </c:ser>
        <c:ser>
          <c:idx val="8"/>
          <c:order val="8"/>
          <c:tx>
            <c:strRef>
              <c:f>Todos!$AN$35</c:f>
              <c:strCache>
                <c:ptCount val="1"/>
                <c:pt idx="0">
                  <c:v>E - INDUSTRIAS MANUFACTURERAS METALICAS</c:v>
                </c:pt>
              </c:strCache>
            </c:strRef>
          </c:tx>
          <c:invertIfNegative val="0"/>
          <c:cat>
            <c:numRef>
              <c:f>Todos!$AO$26:$AX$26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Todos!$AO$35:$AX$35</c:f>
              <c:numCache>
                <c:formatCode>_-* #,##0_-;\-* #,##0_-;_-* "-"??_-;_-@_-</c:formatCode>
                <c:ptCount val="10"/>
                <c:pt idx="0">
                  <c:v>33269466.229999974</c:v>
                </c:pt>
                <c:pt idx="1">
                  <c:v>36033404.479999937</c:v>
                </c:pt>
                <c:pt idx="2">
                  <c:v>40439107.470000058</c:v>
                </c:pt>
                <c:pt idx="3">
                  <c:v>43136534.900000006</c:v>
                </c:pt>
                <c:pt idx="4">
                  <c:v>45946816.710000038</c:v>
                </c:pt>
                <c:pt idx="5">
                  <c:v>50657038.399999991</c:v>
                </c:pt>
                <c:pt idx="6">
                  <c:v>55510009.840000041</c:v>
                </c:pt>
                <c:pt idx="7">
                  <c:v>65231535.940000005</c:v>
                </c:pt>
                <c:pt idx="8">
                  <c:v>75312873.100000024</c:v>
                </c:pt>
                <c:pt idx="9">
                  <c:v>80368828.319999948</c:v>
                </c:pt>
              </c:numCache>
            </c:numRef>
          </c:val>
        </c:ser>
        <c:ser>
          <c:idx val="9"/>
          <c:order val="9"/>
          <c:tx>
            <c:strRef>
              <c:f>Todos!$AN$36</c:f>
              <c:strCache>
                <c:ptCount val="1"/>
                <c:pt idx="0">
                  <c:v>A - AGRICULTURA, GANADERIA, CAZA Y SILVICULTURA</c:v>
                </c:pt>
              </c:strCache>
            </c:strRef>
          </c:tx>
          <c:invertIfNegative val="0"/>
          <c:cat>
            <c:numRef>
              <c:f>Todos!$AO$26:$AX$26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Todos!$AO$36:$AX$36</c:f>
              <c:numCache>
                <c:formatCode>_-* #,##0_-;\-* #,##0_-;_-* "-"??_-;_-@_-</c:formatCode>
                <c:ptCount val="10"/>
                <c:pt idx="0">
                  <c:v>38842579.119999997</c:v>
                </c:pt>
                <c:pt idx="1">
                  <c:v>44733592.530000001</c:v>
                </c:pt>
                <c:pt idx="2">
                  <c:v>49818293.28999994</c:v>
                </c:pt>
                <c:pt idx="3">
                  <c:v>52518994.050000004</c:v>
                </c:pt>
                <c:pt idx="4">
                  <c:v>52606603.729999982</c:v>
                </c:pt>
                <c:pt idx="5">
                  <c:v>57479005.93</c:v>
                </c:pt>
                <c:pt idx="6">
                  <c:v>59605594.849999942</c:v>
                </c:pt>
                <c:pt idx="7">
                  <c:v>68487893.24999997</c:v>
                </c:pt>
                <c:pt idx="8">
                  <c:v>76747786.179999962</c:v>
                </c:pt>
                <c:pt idx="9">
                  <c:v>79054578.299999997</c:v>
                </c:pt>
              </c:numCache>
            </c:numRef>
          </c:val>
        </c:ser>
        <c:ser>
          <c:idx val="10"/>
          <c:order val="10"/>
          <c:tx>
            <c:strRef>
              <c:f>Todos!$AN$37</c:f>
              <c:strCache>
                <c:ptCount val="1"/>
                <c:pt idx="0">
                  <c:v>C - EXPLOTACION DE MINAS Y CANTERAS</c:v>
                </c:pt>
              </c:strCache>
            </c:strRef>
          </c:tx>
          <c:invertIfNegative val="0"/>
          <c:cat>
            <c:numRef>
              <c:f>Todos!$AO$26:$AX$26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Todos!$AO$37:$AX$37</c:f>
              <c:numCache>
                <c:formatCode>_-* #,##0_-;\-* #,##0_-;_-* "-"??_-;_-@_-</c:formatCode>
                <c:ptCount val="10"/>
                <c:pt idx="0">
                  <c:v>21155945.320000004</c:v>
                </c:pt>
                <c:pt idx="1">
                  <c:v>25384416.849999994</c:v>
                </c:pt>
                <c:pt idx="2">
                  <c:v>32099811.290000003</c:v>
                </c:pt>
                <c:pt idx="3">
                  <c:v>39736981.890000001</c:v>
                </c:pt>
                <c:pt idx="4">
                  <c:v>42177297.82</c:v>
                </c:pt>
                <c:pt idx="5">
                  <c:v>46354940.130000003</c:v>
                </c:pt>
                <c:pt idx="6">
                  <c:v>52900018.70000004</c:v>
                </c:pt>
                <c:pt idx="7">
                  <c:v>68276094.969999999</c:v>
                </c:pt>
                <c:pt idx="8">
                  <c:v>71411307.029999971</c:v>
                </c:pt>
                <c:pt idx="9">
                  <c:v>75714366.609999999</c:v>
                </c:pt>
              </c:numCache>
            </c:numRef>
          </c:val>
        </c:ser>
        <c:ser>
          <c:idx val="11"/>
          <c:order val="11"/>
          <c:tx>
            <c:strRef>
              <c:f>Todos!$AN$38</c:f>
              <c:strCache>
                <c:ptCount val="1"/>
                <c:pt idx="0">
                  <c:v>O - SERVICIOS SOCIALES Y DE SALUD</c:v>
                </c:pt>
              </c:strCache>
            </c:strRef>
          </c:tx>
          <c:invertIfNegative val="0"/>
          <c:cat>
            <c:numRef>
              <c:f>Todos!$AO$26:$AX$26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Todos!$AO$38:$AX$38</c:f>
              <c:numCache>
                <c:formatCode>_-* #,##0_-;\-* #,##0_-;_-* "-"??_-;_-@_-</c:formatCode>
                <c:ptCount val="10"/>
                <c:pt idx="0">
                  <c:v>37783568.230000019</c:v>
                </c:pt>
                <c:pt idx="1">
                  <c:v>40402134.169999994</c:v>
                </c:pt>
                <c:pt idx="2">
                  <c:v>44431403.549999997</c:v>
                </c:pt>
                <c:pt idx="3">
                  <c:v>44583200.070000015</c:v>
                </c:pt>
                <c:pt idx="4">
                  <c:v>50352580.069999956</c:v>
                </c:pt>
                <c:pt idx="5">
                  <c:v>54845733.170000017</c:v>
                </c:pt>
                <c:pt idx="6">
                  <c:v>57045536.889999963</c:v>
                </c:pt>
                <c:pt idx="7">
                  <c:v>60788149.350000016</c:v>
                </c:pt>
                <c:pt idx="8">
                  <c:v>66966183.169999972</c:v>
                </c:pt>
                <c:pt idx="9">
                  <c:v>71670841.860000014</c:v>
                </c:pt>
              </c:numCache>
            </c:numRef>
          </c:val>
        </c:ser>
        <c:ser>
          <c:idx val="12"/>
          <c:order val="12"/>
          <c:tx>
            <c:strRef>
              <c:f>Todos!$AN$39</c:f>
              <c:strCache>
                <c:ptCount val="1"/>
                <c:pt idx="0">
                  <c:v>P - OTRAS ACTIVIDADES DE SERVICIOS COMUNITARIAS, SOCIALES Y PERSONALES</c:v>
                </c:pt>
              </c:strCache>
            </c:strRef>
          </c:tx>
          <c:invertIfNegative val="0"/>
          <c:cat>
            <c:numRef>
              <c:f>Todos!$AO$26:$AX$26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Todos!$AO$39:$AX$39</c:f>
              <c:numCache>
                <c:formatCode>_-* #,##0_-;\-* #,##0_-;_-* "-"??_-;_-@_-</c:formatCode>
                <c:ptCount val="10"/>
                <c:pt idx="0">
                  <c:v>46386654.509999968</c:v>
                </c:pt>
                <c:pt idx="1">
                  <c:v>48774046.940000013</c:v>
                </c:pt>
                <c:pt idx="2">
                  <c:v>47680744.06999997</c:v>
                </c:pt>
                <c:pt idx="3">
                  <c:v>45091404.600000009</c:v>
                </c:pt>
                <c:pt idx="4">
                  <c:v>50922331.869999997</c:v>
                </c:pt>
                <c:pt idx="5">
                  <c:v>53761193.620000005</c:v>
                </c:pt>
                <c:pt idx="6">
                  <c:v>59987998.270000048</c:v>
                </c:pt>
                <c:pt idx="7">
                  <c:v>57354031.609999985</c:v>
                </c:pt>
                <c:pt idx="8">
                  <c:v>61221959.43999999</c:v>
                </c:pt>
                <c:pt idx="9">
                  <c:v>64389286.339999989</c:v>
                </c:pt>
              </c:numCache>
            </c:numRef>
          </c:val>
        </c:ser>
        <c:ser>
          <c:idx val="13"/>
          <c:order val="13"/>
          <c:tx>
            <c:strRef>
              <c:f>Todos!$AN$40</c:f>
              <c:strCache>
                <c:ptCount val="1"/>
                <c:pt idx="0">
                  <c:v>F - SUMINISTRO DE ELECTRICIDAD, GAS Y AGUA</c:v>
                </c:pt>
              </c:strCache>
            </c:strRef>
          </c:tx>
          <c:invertIfNegative val="0"/>
          <c:cat>
            <c:numRef>
              <c:f>Todos!$AO$26:$AX$26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Todos!$AO$40:$AX$40</c:f>
              <c:numCache>
                <c:formatCode>_-* #,##0_-;\-* #,##0_-;_-* "-"??_-;_-@_-</c:formatCode>
                <c:ptCount val="10"/>
                <c:pt idx="0">
                  <c:v>28518321.740000017</c:v>
                </c:pt>
                <c:pt idx="1">
                  <c:v>35401983.450000018</c:v>
                </c:pt>
                <c:pt idx="2">
                  <c:v>38607183.739999987</c:v>
                </c:pt>
                <c:pt idx="3">
                  <c:v>36238098.219999969</c:v>
                </c:pt>
                <c:pt idx="4">
                  <c:v>42087627.940000027</c:v>
                </c:pt>
                <c:pt idx="5">
                  <c:v>48399959.660000019</c:v>
                </c:pt>
                <c:pt idx="6">
                  <c:v>47990062.490000024</c:v>
                </c:pt>
                <c:pt idx="7">
                  <c:v>55438818.740000032</c:v>
                </c:pt>
                <c:pt idx="8">
                  <c:v>52030127.109999985</c:v>
                </c:pt>
                <c:pt idx="9">
                  <c:v>57607114.500000022</c:v>
                </c:pt>
              </c:numCache>
            </c:numRef>
          </c:val>
        </c:ser>
        <c:ser>
          <c:idx val="14"/>
          <c:order val="14"/>
          <c:tx>
            <c:strRef>
              <c:f>Todos!$AN$41</c:f>
              <c:strCache>
                <c:ptCount val="1"/>
                <c:pt idx="0">
                  <c:v>I - HOTELES Y RESTAURANTES</c:v>
                </c:pt>
              </c:strCache>
            </c:strRef>
          </c:tx>
          <c:invertIfNegative val="0"/>
          <c:cat>
            <c:numRef>
              <c:f>Todos!$AO$26:$AX$26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Todos!$AO$41:$AX$41</c:f>
              <c:numCache>
                <c:formatCode>_-* #,##0_-;\-* #,##0_-;_-* "-"??_-;_-@_-</c:formatCode>
                <c:ptCount val="10"/>
                <c:pt idx="0">
                  <c:v>14498062.230000002</c:v>
                </c:pt>
                <c:pt idx="1">
                  <c:v>15036022.279999981</c:v>
                </c:pt>
                <c:pt idx="2">
                  <c:v>15314133.29000001</c:v>
                </c:pt>
                <c:pt idx="3">
                  <c:v>15734851.970000008</c:v>
                </c:pt>
                <c:pt idx="4">
                  <c:v>18681112.000000019</c:v>
                </c:pt>
                <c:pt idx="5">
                  <c:v>18693849.049999997</c:v>
                </c:pt>
                <c:pt idx="6">
                  <c:v>20781129.289999988</c:v>
                </c:pt>
                <c:pt idx="7">
                  <c:v>20697706.589999996</c:v>
                </c:pt>
                <c:pt idx="8">
                  <c:v>23019031.829999994</c:v>
                </c:pt>
                <c:pt idx="9">
                  <c:v>24533801.150000002</c:v>
                </c:pt>
              </c:numCache>
            </c:numRef>
          </c:val>
        </c:ser>
        <c:ser>
          <c:idx val="15"/>
          <c:order val="15"/>
          <c:tx>
            <c:strRef>
              <c:f>Todos!$AN$42</c:f>
              <c:strCache>
                <c:ptCount val="1"/>
                <c:pt idx="0">
                  <c:v>B - PESCA</c:v>
                </c:pt>
              </c:strCache>
            </c:strRef>
          </c:tx>
          <c:invertIfNegative val="0"/>
          <c:cat>
            <c:numRef>
              <c:f>Todos!$AO$26:$AX$26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Todos!$AO$42:$AX$42</c:f>
              <c:numCache>
                <c:formatCode>_-* #,##0_-;\-* #,##0_-;_-* "-"??_-;_-@_-</c:formatCode>
                <c:ptCount val="10"/>
                <c:pt idx="0">
                  <c:v>6464114.3300000001</c:v>
                </c:pt>
                <c:pt idx="1">
                  <c:v>7078924.4800000014</c:v>
                </c:pt>
                <c:pt idx="2">
                  <c:v>10084058.689999996</c:v>
                </c:pt>
                <c:pt idx="3">
                  <c:v>10482030.180000002</c:v>
                </c:pt>
                <c:pt idx="4">
                  <c:v>9314540.5500000007</c:v>
                </c:pt>
                <c:pt idx="5">
                  <c:v>7919131.839999998</c:v>
                </c:pt>
                <c:pt idx="6">
                  <c:v>9065050.1400000006</c:v>
                </c:pt>
                <c:pt idx="7">
                  <c:v>10308574.510000007</c:v>
                </c:pt>
                <c:pt idx="8">
                  <c:v>10783535.980000006</c:v>
                </c:pt>
                <c:pt idx="9">
                  <c:v>11471150.430000002</c:v>
                </c:pt>
              </c:numCache>
            </c:numRef>
          </c:val>
        </c:ser>
        <c:ser>
          <c:idx val="16"/>
          <c:order val="16"/>
          <c:tx>
            <c:strRef>
              <c:f>Todos!$AN$43</c:f>
              <c:strCache>
                <c:ptCount val="1"/>
                <c:pt idx="0">
                  <c:v>Q - CONSEJO DE ADMINISTRACION DE EDIFICIOS Y CONDOMINIOS</c:v>
                </c:pt>
              </c:strCache>
            </c:strRef>
          </c:tx>
          <c:invertIfNegative val="0"/>
          <c:cat>
            <c:numRef>
              <c:f>Todos!$AO$26:$AX$26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Todos!$AO$43:$AX$43</c:f>
              <c:numCache>
                <c:formatCode>_-* #,##0_-;\-* #,##0_-;_-* "-"??_-;_-@_-</c:formatCode>
                <c:ptCount val="10"/>
                <c:pt idx="0">
                  <c:v>199339.63</c:v>
                </c:pt>
                <c:pt idx="1">
                  <c:v>252757.97999999998</c:v>
                </c:pt>
                <c:pt idx="2">
                  <c:v>270836.17</c:v>
                </c:pt>
                <c:pt idx="3">
                  <c:v>331581.16000000009</c:v>
                </c:pt>
                <c:pt idx="4">
                  <c:v>419540.92000000004</c:v>
                </c:pt>
                <c:pt idx="5">
                  <c:v>446908.19000000006</c:v>
                </c:pt>
                <c:pt idx="6">
                  <c:v>523867.71000000008</c:v>
                </c:pt>
                <c:pt idx="7">
                  <c:v>611870.86</c:v>
                </c:pt>
                <c:pt idx="8">
                  <c:v>656752.57999999996</c:v>
                </c:pt>
                <c:pt idx="9">
                  <c:v>716762.87000000011</c:v>
                </c:pt>
              </c:numCache>
            </c:numRef>
          </c:val>
        </c:ser>
        <c:ser>
          <c:idx val="17"/>
          <c:order val="17"/>
          <c:tx>
            <c:strRef>
              <c:f>Todos!$AN$44</c:f>
              <c:strCache>
                <c:ptCount val="1"/>
                <c:pt idx="0">
                  <c:v>R - ORGANIZACIONES Y ORGANOS EXTRATERRITORIALES</c:v>
                </c:pt>
              </c:strCache>
            </c:strRef>
          </c:tx>
          <c:invertIfNegative val="0"/>
          <c:cat>
            <c:numRef>
              <c:f>Todos!$AO$26:$AX$26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Todos!$AO$44:$AX$44</c:f>
              <c:numCache>
                <c:formatCode>_-* #,##0_-;\-* #,##0_-;_-* "-"??_-;_-@_-</c:formatCode>
                <c:ptCount val="10"/>
                <c:pt idx="0">
                  <c:v>355169.25</c:v>
                </c:pt>
                <c:pt idx="1">
                  <c:v>361028.23</c:v>
                </c:pt>
                <c:pt idx="2">
                  <c:v>354810.73</c:v>
                </c:pt>
                <c:pt idx="3">
                  <c:v>300642.31</c:v>
                </c:pt>
                <c:pt idx="4">
                  <c:v>307705.53999999998</c:v>
                </c:pt>
                <c:pt idx="5">
                  <c:v>302721.39</c:v>
                </c:pt>
                <c:pt idx="6">
                  <c:v>294208.2</c:v>
                </c:pt>
                <c:pt idx="7">
                  <c:v>297539.02</c:v>
                </c:pt>
                <c:pt idx="8">
                  <c:v>299773.07</c:v>
                </c:pt>
                <c:pt idx="9">
                  <c:v>296715.82999999996</c:v>
                </c:pt>
              </c:numCache>
            </c:numRef>
          </c:val>
        </c:ser>
        <c:ser>
          <c:idx val="18"/>
          <c:order val="18"/>
          <c:tx>
            <c:strRef>
              <c:f>Todos!$AN$45</c:f>
              <c:strCache>
                <c:ptCount val="1"/>
                <c:pt idx="0">
                  <c:v>SIN INFORMACION</c:v>
                </c:pt>
              </c:strCache>
            </c:strRef>
          </c:tx>
          <c:invertIfNegative val="0"/>
          <c:cat>
            <c:numRef>
              <c:f>Todos!$AO$26:$AX$26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Todos!$AO$45:$AX$45</c:f>
              <c:numCache>
                <c:formatCode>_-* #,##0_-;\-* #,##0_-;_-* "-"??_-;_-@_-</c:formatCode>
                <c:ptCount val="10"/>
                <c:pt idx="0">
                  <c:v>69233.51999999999</c:v>
                </c:pt>
                <c:pt idx="1">
                  <c:v>54266.319999999992</c:v>
                </c:pt>
                <c:pt idx="2">
                  <c:v>23494.86</c:v>
                </c:pt>
                <c:pt idx="3">
                  <c:v>17610.669999999998</c:v>
                </c:pt>
                <c:pt idx="4">
                  <c:v>39947.31</c:v>
                </c:pt>
                <c:pt idx="5">
                  <c:v>44529.15</c:v>
                </c:pt>
                <c:pt idx="6">
                  <c:v>56314.649999999994</c:v>
                </c:pt>
                <c:pt idx="7">
                  <c:v>49940.83</c:v>
                </c:pt>
                <c:pt idx="8">
                  <c:v>42991.45</c:v>
                </c:pt>
                <c:pt idx="9">
                  <c:v>42260.950000000004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9870208"/>
        <c:axId val="99871744"/>
      </c:barChart>
      <c:catAx>
        <c:axId val="99870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9871744"/>
        <c:crosses val="autoZero"/>
        <c:auto val="1"/>
        <c:lblAlgn val="ctr"/>
        <c:lblOffset val="100"/>
        <c:noMultiLvlLbl val="0"/>
      </c:catAx>
      <c:valAx>
        <c:axId val="99871744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out"/>
        <c:minorTickMark val="none"/>
        <c:tickLblPos val="nextTo"/>
        <c:crossAx val="99870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700214488648367"/>
          <c:y val="4.3595825373223915E-2"/>
          <c:w val="0.34166666666666667"/>
          <c:h val="0.7962729658792651"/>
        </c:manualLayout>
      </c:layout>
      <c:overlay val="0"/>
      <c:txPr>
        <a:bodyPr/>
        <a:lstStyle/>
        <a:p>
          <a:pPr>
            <a:defRPr sz="600"/>
          </a:pPr>
          <a:endParaRPr lang="es-C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Todos!$AN$50</c:f>
              <c:strCache>
                <c:ptCount val="1"/>
                <c:pt idx="0">
                  <c:v>B - PESCA</c:v>
                </c:pt>
              </c:strCache>
            </c:strRef>
          </c:tx>
          <c:invertIfNegative val="0"/>
          <c:cat>
            <c:numRef>
              <c:f>Todos!$AO$49:$AX$49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Todos!$AO$50:$AX$50</c:f>
              <c:numCache>
                <c:formatCode>0.00%</c:formatCode>
                <c:ptCount val="10"/>
                <c:pt idx="0">
                  <c:v>3.794679479315459E-2</c:v>
                </c:pt>
                <c:pt idx="1">
                  <c:v>3.3244466820473828E-2</c:v>
                </c:pt>
                <c:pt idx="2">
                  <c:v>2.518301487592791E-2</c:v>
                </c:pt>
                <c:pt idx="3">
                  <c:v>2.4856365181730473E-2</c:v>
                </c:pt>
                <c:pt idx="4">
                  <c:v>2.37471423107391E-2</c:v>
                </c:pt>
                <c:pt idx="5">
                  <c:v>3.2791967004302348E-2</c:v>
                </c:pt>
                <c:pt idx="6">
                  <c:v>2.5806544518461979E-2</c:v>
                </c:pt>
                <c:pt idx="7">
                  <c:v>3.2187392124694431E-2</c:v>
                </c:pt>
                <c:pt idx="8">
                  <c:v>3.3647861951122245E-2</c:v>
                </c:pt>
                <c:pt idx="9">
                  <c:v>3.119674457969775E-2</c:v>
                </c:pt>
              </c:numCache>
            </c:numRef>
          </c:val>
        </c:ser>
        <c:ser>
          <c:idx val="1"/>
          <c:order val="1"/>
          <c:tx>
            <c:strRef>
              <c:f>Todos!$AN$51</c:f>
              <c:strCache>
                <c:ptCount val="1"/>
                <c:pt idx="0">
                  <c:v>O - SERVICIOS SOCIALES Y DE SALUD</c:v>
                </c:pt>
              </c:strCache>
            </c:strRef>
          </c:tx>
          <c:invertIfNegative val="0"/>
          <c:cat>
            <c:numRef>
              <c:f>Todos!$AO$49:$AX$49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Todos!$AO$51:$AX$51</c:f>
              <c:numCache>
                <c:formatCode>0.00%</c:formatCode>
                <c:ptCount val="10"/>
                <c:pt idx="0">
                  <c:v>1.22987936758984E-2</c:v>
                </c:pt>
                <c:pt idx="1">
                  <c:v>1.1189348020523146E-2</c:v>
                </c:pt>
                <c:pt idx="2">
                  <c:v>1.113937036544505E-2</c:v>
                </c:pt>
                <c:pt idx="3">
                  <c:v>1.1700400805257851E-2</c:v>
                </c:pt>
                <c:pt idx="4">
                  <c:v>1.2246980177435036E-2</c:v>
                </c:pt>
                <c:pt idx="5">
                  <c:v>1.2374333439875134E-2</c:v>
                </c:pt>
                <c:pt idx="6">
                  <c:v>1.2890708021873443E-2</c:v>
                </c:pt>
                <c:pt idx="7">
                  <c:v>1.3083269987721713E-2</c:v>
                </c:pt>
                <c:pt idx="8">
                  <c:v>1.2847521379797347E-2</c:v>
                </c:pt>
                <c:pt idx="9">
                  <c:v>1.2753957903627723E-2</c:v>
                </c:pt>
              </c:numCache>
            </c:numRef>
          </c:val>
        </c:ser>
        <c:ser>
          <c:idx val="2"/>
          <c:order val="2"/>
          <c:tx>
            <c:strRef>
              <c:f>Todos!$AN$52</c:f>
              <c:strCache>
                <c:ptCount val="1"/>
                <c:pt idx="0">
                  <c:v>C - EXPLOTACION DE MINAS Y CANTERAS</c:v>
                </c:pt>
              </c:strCache>
            </c:strRef>
          </c:tx>
          <c:invertIfNegative val="0"/>
          <c:cat>
            <c:numRef>
              <c:f>Todos!$AO$49:$AX$49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Todos!$AO$52:$AX$52</c:f>
              <c:numCache>
                <c:formatCode>0.00%</c:formatCode>
                <c:ptCount val="10"/>
                <c:pt idx="0">
                  <c:v>3.0426435229602867E-4</c:v>
                </c:pt>
                <c:pt idx="1">
                  <c:v>1.020392950252076E-3</c:v>
                </c:pt>
                <c:pt idx="2">
                  <c:v>3.5805447253767948E-3</c:v>
                </c:pt>
                <c:pt idx="3">
                  <c:v>4.1679637486932456E-3</c:v>
                </c:pt>
                <c:pt idx="4">
                  <c:v>5.0782174551361513E-3</c:v>
                </c:pt>
                <c:pt idx="5">
                  <c:v>6.0408778269303298E-3</c:v>
                </c:pt>
                <c:pt idx="6">
                  <c:v>6.9395907415813387E-3</c:v>
                </c:pt>
                <c:pt idx="7">
                  <c:v>8.2980437040071093E-3</c:v>
                </c:pt>
                <c:pt idx="8">
                  <c:v>9.9155130951816186E-3</c:v>
                </c:pt>
                <c:pt idx="9">
                  <c:v>1.2074029948752948E-2</c:v>
                </c:pt>
              </c:numCache>
            </c:numRef>
          </c:val>
        </c:ser>
        <c:ser>
          <c:idx val="3"/>
          <c:order val="3"/>
          <c:tx>
            <c:strRef>
              <c:f>Todos!$AN$53</c:f>
              <c:strCache>
                <c:ptCount val="1"/>
                <c:pt idx="0">
                  <c:v>I - HOTELES Y RESTAURANTES</c:v>
                </c:pt>
              </c:strCache>
            </c:strRef>
          </c:tx>
          <c:invertIfNegative val="0"/>
          <c:cat>
            <c:numRef>
              <c:f>Todos!$AO$49:$AX$49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Todos!$AO$53:$AX$53</c:f>
              <c:numCache>
                <c:formatCode>0.00%</c:formatCode>
                <c:ptCount val="10"/>
                <c:pt idx="0">
                  <c:v>8.2336762048785851E-3</c:v>
                </c:pt>
                <c:pt idx="1">
                  <c:v>9.8646388810751488E-3</c:v>
                </c:pt>
                <c:pt idx="2">
                  <c:v>1.0468995989782192E-2</c:v>
                </c:pt>
                <c:pt idx="3">
                  <c:v>9.5619774680346069E-3</c:v>
                </c:pt>
                <c:pt idx="4">
                  <c:v>9.6101838049041047E-3</c:v>
                </c:pt>
                <c:pt idx="5">
                  <c:v>1.1112499060218958E-2</c:v>
                </c:pt>
                <c:pt idx="6">
                  <c:v>8.7989337561164005E-3</c:v>
                </c:pt>
                <c:pt idx="7">
                  <c:v>1.0853626174628268E-2</c:v>
                </c:pt>
                <c:pt idx="8">
                  <c:v>9.5049019270590247E-3</c:v>
                </c:pt>
                <c:pt idx="9">
                  <c:v>8.1078218896381664E-3</c:v>
                </c:pt>
              </c:numCache>
            </c:numRef>
          </c:val>
        </c:ser>
        <c:ser>
          <c:idx val="4"/>
          <c:order val="4"/>
          <c:tx>
            <c:strRef>
              <c:f>Todos!$AN$54</c:f>
              <c:strCache>
                <c:ptCount val="1"/>
                <c:pt idx="0">
                  <c:v>L - ACTIVIDADES INMOBILIARIAS, EMPRESARIALES Y DE ALQUILER</c:v>
                </c:pt>
              </c:strCache>
            </c:strRef>
          </c:tx>
          <c:invertIfNegative val="0"/>
          <c:cat>
            <c:numRef>
              <c:f>Todos!$AO$49:$AX$49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Todos!$AO$54:$AX$54</c:f>
              <c:numCache>
                <c:formatCode>0.00%</c:formatCode>
                <c:ptCount val="10"/>
                <c:pt idx="0">
                  <c:v>4.5264910692468857E-3</c:v>
                </c:pt>
                <c:pt idx="1">
                  <c:v>4.6722248929415774E-3</c:v>
                </c:pt>
                <c:pt idx="2">
                  <c:v>4.5770230407535624E-3</c:v>
                </c:pt>
                <c:pt idx="3">
                  <c:v>4.4016355885802419E-3</c:v>
                </c:pt>
                <c:pt idx="4">
                  <c:v>5.0182210488577206E-3</c:v>
                </c:pt>
                <c:pt idx="5">
                  <c:v>4.973855873103933E-3</c:v>
                </c:pt>
                <c:pt idx="6">
                  <c:v>4.7446235793882673E-3</c:v>
                </c:pt>
                <c:pt idx="7">
                  <c:v>4.7166065272725459E-3</c:v>
                </c:pt>
                <c:pt idx="8">
                  <c:v>4.481239824902606E-3</c:v>
                </c:pt>
                <c:pt idx="9">
                  <c:v>4.6864628556797299E-3</c:v>
                </c:pt>
              </c:numCache>
            </c:numRef>
          </c:val>
        </c:ser>
        <c:ser>
          <c:idx val="5"/>
          <c:order val="5"/>
          <c:tx>
            <c:strRef>
              <c:f>Todos!$AN$55</c:f>
              <c:strCache>
                <c:ptCount val="1"/>
                <c:pt idx="0">
                  <c:v>A - AGRICULTURA, GANADERIA, CAZA Y SILVICULTURA</c:v>
                </c:pt>
              </c:strCache>
            </c:strRef>
          </c:tx>
          <c:invertIfNegative val="0"/>
          <c:cat>
            <c:numRef>
              <c:f>Todos!$AO$49:$AX$49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Todos!$AO$55:$AX$55</c:f>
              <c:numCache>
                <c:formatCode>0.00%</c:formatCode>
                <c:ptCount val="10"/>
                <c:pt idx="0">
                  <c:v>4.3846243956624275E-3</c:v>
                </c:pt>
                <c:pt idx="1">
                  <c:v>3.0462161050135534E-3</c:v>
                </c:pt>
                <c:pt idx="2">
                  <c:v>3.6923496943024278E-3</c:v>
                </c:pt>
                <c:pt idx="3">
                  <c:v>3.6183250162614283E-3</c:v>
                </c:pt>
                <c:pt idx="4">
                  <c:v>4.7903086710060832E-3</c:v>
                </c:pt>
                <c:pt idx="5">
                  <c:v>4.5234433997804547E-3</c:v>
                </c:pt>
                <c:pt idx="6">
                  <c:v>4.6989803676122585E-3</c:v>
                </c:pt>
                <c:pt idx="7">
                  <c:v>4.4746299741086027E-3</c:v>
                </c:pt>
                <c:pt idx="8">
                  <c:v>4.2815314467745634E-3</c:v>
                </c:pt>
                <c:pt idx="9">
                  <c:v>4.204098954759713E-3</c:v>
                </c:pt>
              </c:numCache>
            </c:numRef>
          </c:val>
        </c:ser>
        <c:ser>
          <c:idx val="6"/>
          <c:order val="6"/>
          <c:tx>
            <c:strRef>
              <c:f>Todos!$AN$56</c:f>
              <c:strCache>
                <c:ptCount val="1"/>
                <c:pt idx="0">
                  <c:v>J - TRANSPORTE, ALMACENAMIENTO Y COMUNICACIONES</c:v>
                </c:pt>
              </c:strCache>
            </c:strRef>
          </c:tx>
          <c:invertIfNegative val="0"/>
          <c:cat>
            <c:numRef>
              <c:f>Todos!$AO$49:$AX$49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Todos!$AO$56:$AX$56</c:f>
              <c:numCache>
                <c:formatCode>0.00%</c:formatCode>
                <c:ptCount val="10"/>
                <c:pt idx="0">
                  <c:v>4.8791988573122806E-3</c:v>
                </c:pt>
                <c:pt idx="1">
                  <c:v>4.6365115069705127E-3</c:v>
                </c:pt>
                <c:pt idx="2">
                  <c:v>3.9260900509301613E-3</c:v>
                </c:pt>
                <c:pt idx="3">
                  <c:v>3.6645732181447401E-3</c:v>
                </c:pt>
                <c:pt idx="4">
                  <c:v>3.7160687808866191E-3</c:v>
                </c:pt>
                <c:pt idx="5">
                  <c:v>4.0724781381281383E-3</c:v>
                </c:pt>
                <c:pt idx="6">
                  <c:v>4.1253516831130706E-3</c:v>
                </c:pt>
                <c:pt idx="7">
                  <c:v>3.1763620797764435E-3</c:v>
                </c:pt>
                <c:pt idx="8">
                  <c:v>3.866329942243845E-3</c:v>
                </c:pt>
                <c:pt idx="9">
                  <c:v>4.0645889888209809E-3</c:v>
                </c:pt>
              </c:numCache>
            </c:numRef>
          </c:val>
        </c:ser>
        <c:ser>
          <c:idx val="7"/>
          <c:order val="7"/>
          <c:tx>
            <c:strRef>
              <c:f>Todos!$AN$57</c:f>
              <c:strCache>
                <c:ptCount val="1"/>
                <c:pt idx="0">
                  <c:v>H - COMERCIO AL POR MAYOR Y MENOR, REP. VEH.AUTOMOTORES/ENSERES DOMESTICOS</c:v>
                </c:pt>
              </c:strCache>
            </c:strRef>
          </c:tx>
          <c:invertIfNegative val="0"/>
          <c:cat>
            <c:numRef>
              <c:f>Todos!$AO$49:$AX$49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Todos!$AO$57:$AX$57</c:f>
              <c:numCache>
                <c:formatCode>0.00%</c:formatCode>
                <c:ptCount val="10"/>
                <c:pt idx="0">
                  <c:v>6.1879556758004176E-3</c:v>
                </c:pt>
                <c:pt idx="1">
                  <c:v>5.8898182983887484E-3</c:v>
                </c:pt>
                <c:pt idx="2">
                  <c:v>5.2961692618976276E-3</c:v>
                </c:pt>
                <c:pt idx="3">
                  <c:v>5.2138940391120037E-3</c:v>
                </c:pt>
                <c:pt idx="4">
                  <c:v>4.8818154146877393E-3</c:v>
                </c:pt>
                <c:pt idx="5">
                  <c:v>4.0411454474780419E-3</c:v>
                </c:pt>
                <c:pt idx="6">
                  <c:v>3.9599069036888486E-3</c:v>
                </c:pt>
                <c:pt idx="7">
                  <c:v>3.724692986160186E-3</c:v>
                </c:pt>
                <c:pt idx="8">
                  <c:v>3.7179192604877044E-3</c:v>
                </c:pt>
                <c:pt idx="9">
                  <c:v>3.7290878586031216E-3</c:v>
                </c:pt>
              </c:numCache>
            </c:numRef>
          </c:val>
        </c:ser>
        <c:ser>
          <c:idx val="8"/>
          <c:order val="8"/>
          <c:tx>
            <c:strRef>
              <c:f>Todos!$AN$58</c:f>
              <c:strCache>
                <c:ptCount val="1"/>
                <c:pt idx="0">
                  <c:v>M - ADM. PUBLICA Y DEFENSA, PLANES DE SEG. SOCIAL AFILIACION OBLIGATORIA</c:v>
                </c:pt>
              </c:strCache>
            </c:strRef>
          </c:tx>
          <c:invertIfNegative val="0"/>
          <c:cat>
            <c:numRef>
              <c:f>Todos!$AO$49:$AX$49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Todos!$AO$58:$AX$58</c:f>
              <c:numCache>
                <c:formatCode>0.00%</c:formatCode>
                <c:ptCount val="10"/>
                <c:pt idx="0">
                  <c:v>0</c:v>
                </c:pt>
                <c:pt idx="1">
                  <c:v>4.2516965997211505E-3</c:v>
                </c:pt>
                <c:pt idx="2">
                  <c:v>4.0556036645442578E-3</c:v>
                </c:pt>
                <c:pt idx="3">
                  <c:v>3.879932037827865E-3</c:v>
                </c:pt>
                <c:pt idx="4">
                  <c:v>3.0543531006004803E-3</c:v>
                </c:pt>
                <c:pt idx="5">
                  <c:v>3.7508296107371304E-3</c:v>
                </c:pt>
                <c:pt idx="6">
                  <c:v>3.9484485976094734E-3</c:v>
                </c:pt>
                <c:pt idx="7">
                  <c:v>3.6369540582176438E-3</c:v>
                </c:pt>
                <c:pt idx="8">
                  <c:v>3.5018762067893098E-3</c:v>
                </c:pt>
                <c:pt idx="9">
                  <c:v>3.5357422424634778E-3</c:v>
                </c:pt>
              </c:numCache>
            </c:numRef>
          </c:val>
        </c:ser>
        <c:ser>
          <c:idx val="9"/>
          <c:order val="9"/>
          <c:tx>
            <c:strRef>
              <c:f>Todos!$AN$59</c:f>
              <c:strCache>
                <c:ptCount val="1"/>
                <c:pt idx="0">
                  <c:v>N - ENSEÑANZA</c:v>
                </c:pt>
              </c:strCache>
            </c:strRef>
          </c:tx>
          <c:invertIfNegative val="0"/>
          <c:cat>
            <c:numRef>
              <c:f>Todos!$AO$49:$AX$49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Todos!$AO$59:$AX$59</c:f>
              <c:numCache>
                <c:formatCode>0.00%</c:formatCode>
                <c:ptCount val="10"/>
                <c:pt idx="0">
                  <c:v>2.5266913519437066E-3</c:v>
                </c:pt>
                <c:pt idx="1">
                  <c:v>2.3715456444016502E-3</c:v>
                </c:pt>
                <c:pt idx="2">
                  <c:v>2.4212503504934257E-3</c:v>
                </c:pt>
                <c:pt idx="3">
                  <c:v>2.8857123097172162E-3</c:v>
                </c:pt>
                <c:pt idx="4">
                  <c:v>4.1956265292380163E-3</c:v>
                </c:pt>
                <c:pt idx="5">
                  <c:v>3.0860915197573869E-3</c:v>
                </c:pt>
                <c:pt idx="6">
                  <c:v>2.682325031789369E-3</c:v>
                </c:pt>
                <c:pt idx="7">
                  <c:v>3.1608610167555996E-3</c:v>
                </c:pt>
                <c:pt idx="8">
                  <c:v>3.362506986758133E-3</c:v>
                </c:pt>
                <c:pt idx="9">
                  <c:v>3.4759033170281709E-3</c:v>
                </c:pt>
              </c:numCache>
            </c:numRef>
          </c:val>
        </c:ser>
        <c:ser>
          <c:idx val="10"/>
          <c:order val="10"/>
          <c:tx>
            <c:strRef>
              <c:f>Todos!$AN$60</c:f>
              <c:strCache>
                <c:ptCount val="1"/>
                <c:pt idx="0">
                  <c:v>G - CONSTRUCCION</c:v>
                </c:pt>
              </c:strCache>
            </c:strRef>
          </c:tx>
          <c:invertIfNegative val="0"/>
          <c:cat>
            <c:numRef>
              <c:f>Todos!$AO$49:$AX$49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Todos!$AO$60:$AX$60</c:f>
              <c:numCache>
                <c:formatCode>0.00%</c:formatCode>
                <c:ptCount val="10"/>
                <c:pt idx="0">
                  <c:v>6.3805917225501002E-3</c:v>
                </c:pt>
                <c:pt idx="1">
                  <c:v>5.719721497856772E-3</c:v>
                </c:pt>
                <c:pt idx="2">
                  <c:v>5.2747958771467368E-3</c:v>
                </c:pt>
                <c:pt idx="3">
                  <c:v>4.7066859145673068E-3</c:v>
                </c:pt>
                <c:pt idx="4">
                  <c:v>4.8637882347192215E-3</c:v>
                </c:pt>
                <c:pt idx="5">
                  <c:v>6.3184982328896118E-3</c:v>
                </c:pt>
                <c:pt idx="6">
                  <c:v>8.1257544606597072E-3</c:v>
                </c:pt>
                <c:pt idx="7">
                  <c:v>6.5644634424890241E-3</c:v>
                </c:pt>
                <c:pt idx="8">
                  <c:v>5.1164640466800507E-3</c:v>
                </c:pt>
                <c:pt idx="9">
                  <c:v>3.4358354253728371E-3</c:v>
                </c:pt>
              </c:numCache>
            </c:numRef>
          </c:val>
        </c:ser>
        <c:ser>
          <c:idx val="11"/>
          <c:order val="11"/>
          <c:tx>
            <c:strRef>
              <c:f>Todos!$AN$61</c:f>
              <c:strCache>
                <c:ptCount val="1"/>
                <c:pt idx="0">
                  <c:v>E - INDUSTRIAS MANUFACTURERAS METALICAS</c:v>
                </c:pt>
              </c:strCache>
            </c:strRef>
          </c:tx>
          <c:invertIfNegative val="0"/>
          <c:cat>
            <c:numRef>
              <c:f>Todos!$AO$49:$AX$49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Todos!$AO$61:$AX$61</c:f>
              <c:numCache>
                <c:formatCode>0.00%</c:formatCode>
                <c:ptCount val="10"/>
                <c:pt idx="0">
                  <c:v>1.1275597191930072E-3</c:v>
                </c:pt>
                <c:pt idx="1">
                  <c:v>8.2669318733215758E-4</c:v>
                </c:pt>
                <c:pt idx="2">
                  <c:v>1.3149442044300373E-3</c:v>
                </c:pt>
                <c:pt idx="3">
                  <c:v>1.2889732596486321E-3</c:v>
                </c:pt>
                <c:pt idx="4">
                  <c:v>1.0298469706542582E-3</c:v>
                </c:pt>
                <c:pt idx="5">
                  <c:v>1.0639662661368694E-3</c:v>
                </c:pt>
                <c:pt idx="6">
                  <c:v>8.6076925833238071E-4</c:v>
                </c:pt>
                <c:pt idx="7">
                  <c:v>2.1179344930200017E-3</c:v>
                </c:pt>
                <c:pt idx="8">
                  <c:v>2.989107183589839E-3</c:v>
                </c:pt>
                <c:pt idx="9">
                  <c:v>3.2592106352111144E-3</c:v>
                </c:pt>
              </c:numCache>
            </c:numRef>
          </c:val>
        </c:ser>
        <c:ser>
          <c:idx val="12"/>
          <c:order val="12"/>
          <c:tx>
            <c:strRef>
              <c:f>Todos!$AN$62</c:f>
              <c:strCache>
                <c:ptCount val="1"/>
                <c:pt idx="0">
                  <c:v>P - OTRAS ACTIVIDADES DE SERVICIOS COMUNITARIAS, SOCIALES Y PERSONALES</c:v>
                </c:pt>
              </c:strCache>
            </c:strRef>
          </c:tx>
          <c:invertIfNegative val="0"/>
          <c:cat>
            <c:numRef>
              <c:f>Todos!$AO$49:$AX$49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Todos!$AO$62:$AX$62</c:f>
              <c:numCache>
                <c:formatCode>0.00%</c:formatCode>
                <c:ptCount val="10"/>
                <c:pt idx="0">
                  <c:v>3.6313418542328105E-3</c:v>
                </c:pt>
                <c:pt idx="1">
                  <c:v>3.6542503889262037E-3</c:v>
                </c:pt>
                <c:pt idx="2">
                  <c:v>3.1209676548153774E-3</c:v>
                </c:pt>
                <c:pt idx="3">
                  <c:v>2.1405216993395666E-3</c:v>
                </c:pt>
                <c:pt idx="4">
                  <c:v>2.5331467602329968E-3</c:v>
                </c:pt>
                <c:pt idx="5">
                  <c:v>2.803299738195061E-3</c:v>
                </c:pt>
                <c:pt idx="6">
                  <c:v>2.9344816476070735E-3</c:v>
                </c:pt>
                <c:pt idx="7">
                  <c:v>2.9135350263827784E-3</c:v>
                </c:pt>
                <c:pt idx="8">
                  <c:v>2.8206689491740325E-3</c:v>
                </c:pt>
                <c:pt idx="9">
                  <c:v>2.9170633916984026E-3</c:v>
                </c:pt>
              </c:numCache>
            </c:numRef>
          </c:val>
        </c:ser>
        <c:ser>
          <c:idx val="13"/>
          <c:order val="13"/>
          <c:tx>
            <c:strRef>
              <c:f>Todos!$AN$63</c:f>
              <c:strCache>
                <c:ptCount val="1"/>
                <c:pt idx="0">
                  <c:v>D - INDUSTRIAS MANUFACTURERAS NO METALICAS</c:v>
                </c:pt>
              </c:strCache>
            </c:strRef>
          </c:tx>
          <c:invertIfNegative val="0"/>
          <c:cat>
            <c:numRef>
              <c:f>Todos!$AO$49:$AX$49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Todos!$AO$63:$AX$63</c:f>
              <c:numCache>
                <c:formatCode>0.00%</c:formatCode>
                <c:ptCount val="10"/>
                <c:pt idx="0">
                  <c:v>2.8760716575736167E-3</c:v>
                </c:pt>
                <c:pt idx="1">
                  <c:v>3.1615309488150995E-3</c:v>
                </c:pt>
                <c:pt idx="2">
                  <c:v>3.1950605548650623E-3</c:v>
                </c:pt>
                <c:pt idx="3">
                  <c:v>3.1433212323015982E-3</c:v>
                </c:pt>
                <c:pt idx="4">
                  <c:v>2.6371119847698079E-3</c:v>
                </c:pt>
                <c:pt idx="5">
                  <c:v>2.3961955244325077E-3</c:v>
                </c:pt>
                <c:pt idx="6">
                  <c:v>2.4229040248533156E-3</c:v>
                </c:pt>
                <c:pt idx="7">
                  <c:v>2.2528297025168876E-3</c:v>
                </c:pt>
                <c:pt idx="8">
                  <c:v>2.4394349414268812E-3</c:v>
                </c:pt>
                <c:pt idx="9">
                  <c:v>2.3472506035786523E-3</c:v>
                </c:pt>
              </c:numCache>
            </c:numRef>
          </c:val>
        </c:ser>
        <c:ser>
          <c:idx val="14"/>
          <c:order val="14"/>
          <c:tx>
            <c:strRef>
              <c:f>Todos!$AN$64</c:f>
              <c:strCache>
                <c:ptCount val="1"/>
                <c:pt idx="0">
                  <c:v>F - SUMINISTRO DE ELECTRICIDAD, GAS Y AGUA</c:v>
                </c:pt>
              </c:strCache>
            </c:strRef>
          </c:tx>
          <c:invertIfNegative val="0"/>
          <c:cat>
            <c:numRef>
              <c:f>Todos!$AO$49:$AX$49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Todos!$AO$64:$AX$64</c:f>
              <c:numCache>
                <c:formatCode>0.00%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1.5660205831851566E-3</c:v>
                </c:pt>
                <c:pt idx="9">
                  <c:v>1.4461104452645336E-3</c:v>
                </c:pt>
              </c:numCache>
            </c:numRef>
          </c:val>
        </c:ser>
        <c:ser>
          <c:idx val="15"/>
          <c:order val="15"/>
          <c:tx>
            <c:strRef>
              <c:f>Todos!$AN$65</c:f>
              <c:strCache>
                <c:ptCount val="1"/>
                <c:pt idx="0">
                  <c:v>K - INTERMEDIACION FINANCIERA</c:v>
                </c:pt>
              </c:strCache>
            </c:strRef>
          </c:tx>
          <c:invertIfNegative val="0"/>
          <c:cat>
            <c:numRef>
              <c:f>Todos!$AO$49:$AX$49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Todos!$AO$65:$AX$65</c:f>
              <c:numCache>
                <c:formatCode>0.00%</c:formatCode>
                <c:ptCount val="10"/>
                <c:pt idx="0">
                  <c:v>2.1792231534212885E-4</c:v>
                </c:pt>
                <c:pt idx="1">
                  <c:v>1.8888141252591695E-4</c:v>
                </c:pt>
                <c:pt idx="2">
                  <c:v>2.0210789490982041E-4</c:v>
                </c:pt>
                <c:pt idx="3">
                  <c:v>3.6397218111588304E-4</c:v>
                </c:pt>
                <c:pt idx="4">
                  <c:v>3.0604781624387473E-4</c:v>
                </c:pt>
                <c:pt idx="5">
                  <c:v>3.6328670681497123E-4</c:v>
                </c:pt>
                <c:pt idx="6">
                  <c:v>2.0645555087192463E-4</c:v>
                </c:pt>
                <c:pt idx="7">
                  <c:v>2.1351168889963034E-4</c:v>
                </c:pt>
                <c:pt idx="8">
                  <c:v>2.7463133261870917E-4</c:v>
                </c:pt>
                <c:pt idx="9">
                  <c:v>2.927668528463025E-4</c:v>
                </c:pt>
              </c:numCache>
            </c:numRef>
          </c:val>
        </c:ser>
        <c:ser>
          <c:idx val="16"/>
          <c:order val="16"/>
          <c:tx>
            <c:strRef>
              <c:f>Todos!$AN$66</c:f>
              <c:strCache>
                <c:ptCount val="1"/>
                <c:pt idx="0">
                  <c:v>Q - CONSEJO DE ADMINISTRACION DE EDIFICIOS Y CONDOMINIOS</c:v>
                </c:pt>
              </c:strCache>
            </c:strRef>
          </c:tx>
          <c:invertIfNegative val="0"/>
          <c:cat>
            <c:numRef>
              <c:f>Todos!$AO$49:$AX$49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Todos!$AO$66:$AX$66</c:f>
              <c:numCache>
                <c:formatCode>0.00%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17"/>
          <c:order val="17"/>
          <c:tx>
            <c:strRef>
              <c:f>Todos!$AN$67</c:f>
              <c:strCache>
                <c:ptCount val="1"/>
                <c:pt idx="0">
                  <c:v>R - ORGANIZACIONES Y ORGANOS EXTRATERRITORIALES</c:v>
                </c:pt>
              </c:strCache>
            </c:strRef>
          </c:tx>
          <c:invertIfNegative val="0"/>
          <c:cat>
            <c:numRef>
              <c:f>Todos!$AO$49:$AX$49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Todos!$AO$67:$AX$67</c:f>
              <c:numCache>
                <c:formatCode>0.00%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18"/>
          <c:order val="18"/>
          <c:tx>
            <c:strRef>
              <c:f>Todos!$AN$68</c:f>
              <c:strCache>
                <c:ptCount val="1"/>
                <c:pt idx="0">
                  <c:v>SIN INFORMACION</c:v>
                </c:pt>
              </c:strCache>
            </c:strRef>
          </c:tx>
          <c:invertIfNegative val="0"/>
          <c:cat>
            <c:numRef>
              <c:f>Todos!$AO$49:$AX$49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Todos!$AO$68:$AX$68</c:f>
              <c:numCache>
                <c:formatCode>0.00%</c:formatCode>
                <c:ptCount val="10"/>
                <c:pt idx="0">
                  <c:v>1.4786190273150927E-3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165504"/>
        <c:axId val="100167040"/>
      </c:barChart>
      <c:catAx>
        <c:axId val="100165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0167040"/>
        <c:crosses val="autoZero"/>
        <c:auto val="1"/>
        <c:lblAlgn val="ctr"/>
        <c:lblOffset val="100"/>
        <c:noMultiLvlLbl val="0"/>
      </c:catAx>
      <c:valAx>
        <c:axId val="10016704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00165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83333268736089"/>
          <c:y val="4.0945240659431704E-2"/>
          <c:w val="0.34166666666666667"/>
          <c:h val="0.7962729658792651"/>
        </c:manualLayout>
      </c:layout>
      <c:overlay val="0"/>
      <c:txPr>
        <a:bodyPr/>
        <a:lstStyle/>
        <a:p>
          <a:pPr>
            <a:defRPr sz="600"/>
          </a:pPr>
          <a:endParaRPr lang="es-C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671283059150389E-3"/>
          <c:y val="0.13617346469637062"/>
          <c:w val="0.48860624824809518"/>
          <c:h val="0.75118238863809195"/>
        </c:manualLayout>
      </c:layout>
      <c:pie3DChart>
        <c:varyColors val="1"/>
        <c:ser>
          <c:idx val="0"/>
          <c:order val="0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Todos!$AN$73:$AN$91</c:f>
              <c:strCache>
                <c:ptCount val="19"/>
                <c:pt idx="0">
                  <c:v>A - AGRICULTURA, GANADERIA, CAZA Y SILVICULTURA</c:v>
                </c:pt>
                <c:pt idx="1">
                  <c:v>B - PESCA</c:v>
                </c:pt>
                <c:pt idx="2">
                  <c:v>C - EXPLOTACION DE MINAS Y CANTERAS</c:v>
                </c:pt>
                <c:pt idx="3">
                  <c:v>D - INDUSTRIAS MANUFACTURERAS NO METALICAS</c:v>
                </c:pt>
                <c:pt idx="4">
                  <c:v>E - INDUSTRIAS MANUFACTURERAS METALICAS</c:v>
                </c:pt>
                <c:pt idx="5">
                  <c:v>F - SUMINISTRO DE ELECTRICIDAD, GAS Y AGUA</c:v>
                </c:pt>
                <c:pt idx="6">
                  <c:v>G - CONSTRUCCION</c:v>
                </c:pt>
                <c:pt idx="7">
                  <c:v>H - COMERCIO AL POR MAYOR Y MENOR, REP. VEH.AUTOMOTORES/ENSERES DOMESTICOS</c:v>
                </c:pt>
                <c:pt idx="8">
                  <c:v>I - HOTELES Y RESTAURANTES</c:v>
                </c:pt>
                <c:pt idx="9">
                  <c:v>J - TRANSPORTE, ALMACENAMIENTO Y COMUNICACIONES</c:v>
                </c:pt>
                <c:pt idx="10">
                  <c:v>K - INTERMEDIACION FINANCIERA</c:v>
                </c:pt>
                <c:pt idx="11">
                  <c:v>L - ACTIVIDADES INMOBILIARIAS, EMPRESARIALES Y DE ALQUILER</c:v>
                </c:pt>
                <c:pt idx="12">
                  <c:v>M - ADM. PUBLICA Y DEFENSA, PLANES DE SEG. SOCIAL AFILIACION OBLIGATORIA</c:v>
                </c:pt>
                <c:pt idx="13">
                  <c:v>N - ENSEÑANZA</c:v>
                </c:pt>
                <c:pt idx="14">
                  <c:v>O - SERVICIOS SOCIALES Y DE SALUD</c:v>
                </c:pt>
                <c:pt idx="15">
                  <c:v>P - OTRAS ACTIVIDADES DE SERVICIOS COMUNITARIAS, SOCIALES Y PERSONALES</c:v>
                </c:pt>
                <c:pt idx="16">
                  <c:v>Q - CONSEJO DE ADMINISTRACION DE EDIFICIOS Y CONDOMINIOS</c:v>
                </c:pt>
                <c:pt idx="17">
                  <c:v>R - ORGANIZACIONES Y ORGANOS EXTRATERRITORIALES</c:v>
                </c:pt>
                <c:pt idx="18">
                  <c:v>SIN INFORMACION</c:v>
                </c:pt>
              </c:strCache>
            </c:strRef>
          </c:cat>
          <c:val>
            <c:numRef>
              <c:f>Todos!$AQ$73:$AQ$91</c:f>
              <c:numCache>
                <c:formatCode>0.00%</c:formatCode>
                <c:ptCount val="19"/>
                <c:pt idx="0">
                  <c:v>4.5466139992776079E-2</c:v>
                </c:pt>
                <c:pt idx="1">
                  <c:v>4.8955825818930064E-2</c:v>
                </c:pt>
                <c:pt idx="2">
                  <c:v>0.1250600710419677</c:v>
                </c:pt>
                <c:pt idx="3">
                  <c:v>4.5689189332034932E-2</c:v>
                </c:pt>
                <c:pt idx="4">
                  <c:v>3.5833414594053425E-2</c:v>
                </c:pt>
                <c:pt idx="5">
                  <c:v>1.1396348303638485E-2</c:v>
                </c:pt>
                <c:pt idx="6">
                  <c:v>8.1127418341704199E-2</c:v>
                </c:pt>
                <c:pt idx="7">
                  <c:v>0.12806818031166473</c:v>
                </c:pt>
                <c:pt idx="8">
                  <c:v>2.7211793668525219E-2</c:v>
                </c:pt>
                <c:pt idx="9">
                  <c:v>5.3161539874131379E-2</c:v>
                </c:pt>
                <c:pt idx="10">
                  <c:v>5.0825829005413685E-3</c:v>
                </c:pt>
                <c:pt idx="11">
                  <c:v>0.11544010777493675</c:v>
                </c:pt>
                <c:pt idx="12">
                  <c:v>6.0088745338444695E-2</c:v>
                </c:pt>
                <c:pt idx="13">
                  <c:v>6.6676029940861109E-2</c:v>
                </c:pt>
                <c:pt idx="14">
                  <c:v>0.12504767279997789</c:v>
                </c:pt>
                <c:pt idx="15">
                  <c:v>2.5694939965812128E-2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8031744399112702"/>
          <c:y val="1.5755042174173261E-4"/>
          <c:w val="0.36632213728875829"/>
          <c:h val="0.95438509304199726"/>
        </c:manualLayout>
      </c:layout>
      <c:overlay val="0"/>
      <c:txPr>
        <a:bodyPr/>
        <a:lstStyle/>
        <a:p>
          <a:pPr>
            <a:defRPr sz="600"/>
          </a:pPr>
          <a:endParaRPr lang="es-C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594271589837675E-2"/>
          <c:y val="0.1610955320911362"/>
          <c:w val="0.58324790820771621"/>
          <c:h val="0.83890441343024835"/>
        </c:manualLayout>
      </c:layout>
      <c:pie3D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Todos!$A$31:$A$35</c:f>
              <c:strCache>
                <c:ptCount val="5"/>
                <c:pt idx="0">
                  <c:v>MICRO</c:v>
                </c:pt>
                <c:pt idx="1">
                  <c:v>PEQUEÑA</c:v>
                </c:pt>
                <c:pt idx="2">
                  <c:v>MEDIANA 1</c:v>
                </c:pt>
                <c:pt idx="3">
                  <c:v>MEDIANA 2</c:v>
                </c:pt>
                <c:pt idx="4">
                  <c:v>GRANDE</c:v>
                </c:pt>
              </c:strCache>
            </c:strRef>
          </c:cat>
          <c:val>
            <c:numRef>
              <c:f>Todos!$D$31:$D$35</c:f>
              <c:numCache>
                <c:formatCode>0.00%</c:formatCode>
                <c:ptCount val="5"/>
                <c:pt idx="0">
                  <c:v>0.78329628996409639</c:v>
                </c:pt>
                <c:pt idx="1">
                  <c:v>0.18473243289451188</c:v>
                </c:pt>
                <c:pt idx="2">
                  <c:v>1.4361429304154556E-2</c:v>
                </c:pt>
                <c:pt idx="3">
                  <c:v>7.0952299538382634E-3</c:v>
                </c:pt>
                <c:pt idx="4">
                  <c:v>1.0514617883398872E-2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658871129480901"/>
          <c:y val="0.30990392227662039"/>
          <c:w val="0.22923792060239045"/>
          <c:h val="0.31066728490723028"/>
        </c:manualLayout>
      </c:layout>
      <c:overlay val="0"/>
      <c:txPr>
        <a:bodyPr/>
        <a:lstStyle/>
        <a:p>
          <a:pPr>
            <a:defRPr sz="1000"/>
          </a:pPr>
          <a:endParaRPr lang="es-C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594271589837675E-2"/>
          <c:y val="0.1610955320911362"/>
          <c:w val="0.48860624824809518"/>
          <c:h val="0.75118238863809195"/>
        </c:manualLayout>
      </c:layout>
      <c:pie3DChart>
        <c:varyColors val="1"/>
        <c:ser>
          <c:idx val="0"/>
          <c:order val="0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Todos!$AN$73:$AN$91</c:f>
              <c:strCache>
                <c:ptCount val="19"/>
                <c:pt idx="0">
                  <c:v>A - AGRICULTURA, GANADERIA, CAZA Y SILVICULTURA</c:v>
                </c:pt>
                <c:pt idx="1">
                  <c:v>B - PESCA</c:v>
                </c:pt>
                <c:pt idx="2">
                  <c:v>C - EXPLOTACION DE MINAS Y CANTERAS</c:v>
                </c:pt>
                <c:pt idx="3">
                  <c:v>D - INDUSTRIAS MANUFACTURERAS NO METALICAS</c:v>
                </c:pt>
                <c:pt idx="4">
                  <c:v>E - INDUSTRIAS MANUFACTURERAS METALICAS</c:v>
                </c:pt>
                <c:pt idx="5">
                  <c:v>F - SUMINISTRO DE ELECTRICIDAD, GAS Y AGUA</c:v>
                </c:pt>
                <c:pt idx="6">
                  <c:v>G - CONSTRUCCION</c:v>
                </c:pt>
                <c:pt idx="7">
                  <c:v>H - COMERCIO AL POR MAYOR Y MENOR, REP. VEH.AUTOMOTORES/ENSERES DOMESTICOS</c:v>
                </c:pt>
                <c:pt idx="8">
                  <c:v>I - HOTELES Y RESTAURANTES</c:v>
                </c:pt>
                <c:pt idx="9">
                  <c:v>J - TRANSPORTE, ALMACENAMIENTO Y COMUNICACIONES</c:v>
                </c:pt>
                <c:pt idx="10">
                  <c:v>K - INTERMEDIACION FINANCIERA</c:v>
                </c:pt>
                <c:pt idx="11">
                  <c:v>L - ACTIVIDADES INMOBILIARIAS, EMPRESARIALES Y DE ALQUILER</c:v>
                </c:pt>
                <c:pt idx="12">
                  <c:v>M - ADM. PUBLICA Y DEFENSA, PLANES DE SEG. SOCIAL AFILIACION OBLIGATORIA</c:v>
                </c:pt>
                <c:pt idx="13">
                  <c:v>N - ENSEÑANZA</c:v>
                </c:pt>
                <c:pt idx="14">
                  <c:v>O - SERVICIOS SOCIALES Y DE SALUD</c:v>
                </c:pt>
                <c:pt idx="15">
                  <c:v>P - OTRAS ACTIVIDADES DE SERVICIOS COMUNITARIAS, SOCIALES Y PERSONALES</c:v>
                </c:pt>
                <c:pt idx="16">
                  <c:v>Q - CONSEJO DE ADMINISTRACION DE EDIFICIOS Y CONDOMINIOS</c:v>
                </c:pt>
                <c:pt idx="17">
                  <c:v>R - ORGANIZACIONES Y ORGANOS EXTRATERRITORIALES</c:v>
                </c:pt>
                <c:pt idx="18">
                  <c:v>SIN INFORMACION</c:v>
                </c:pt>
              </c:strCache>
            </c:strRef>
          </c:cat>
          <c:val>
            <c:numRef>
              <c:f>Todos!$AR$73:$AR$91</c:f>
              <c:numCache>
                <c:formatCode>0.00%</c:formatCode>
                <c:ptCount val="19"/>
                <c:pt idx="0">
                  <c:v>4.6534870714998004E-2</c:v>
                </c:pt>
                <c:pt idx="1">
                  <c:v>6.7524046512097303E-3</c:v>
                </c:pt>
                <c:pt idx="2">
                  <c:v>4.4568680742229846E-2</c:v>
                </c:pt>
                <c:pt idx="3">
                  <c:v>8.3756274120677862E-2</c:v>
                </c:pt>
                <c:pt idx="4">
                  <c:v>4.7308493901447674E-2</c:v>
                </c:pt>
                <c:pt idx="5">
                  <c:v>3.3909985773987586E-2</c:v>
                </c:pt>
                <c:pt idx="6">
                  <c:v>0.10160115836098448</c:v>
                </c:pt>
                <c:pt idx="7">
                  <c:v>0.1477753442722512</c:v>
                </c:pt>
                <c:pt idx="8">
                  <c:v>1.4441633732207505E-2</c:v>
                </c:pt>
                <c:pt idx="9">
                  <c:v>5.6278727933113802E-2</c:v>
                </c:pt>
                <c:pt idx="10">
                  <c:v>7.4700915339327531E-2</c:v>
                </c:pt>
                <c:pt idx="11">
                  <c:v>0.10599244268524005</c:v>
                </c:pt>
                <c:pt idx="12">
                  <c:v>7.3126686532338295E-2</c:v>
                </c:pt>
                <c:pt idx="13">
                  <c:v>8.2540178093941929E-2</c:v>
                </c:pt>
                <c:pt idx="14">
                  <c:v>4.2188490935131176E-2</c:v>
                </c:pt>
                <c:pt idx="15">
                  <c:v>3.790225916950956E-2</c:v>
                </c:pt>
                <c:pt idx="16">
                  <c:v>4.2191696174996769E-4</c:v>
                </c:pt>
                <c:pt idx="17">
                  <c:v>1.7465949582003303E-4</c:v>
                </c:pt>
                <c:pt idx="18">
                  <c:v>2.4876583834019328E-5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'Todos (2)'!$A$4</c:f>
              <c:strCache>
                <c:ptCount val="1"/>
                <c:pt idx="0">
                  <c:v>ANTÁRTICA</c:v>
                </c:pt>
              </c:strCache>
            </c:strRef>
          </c:tx>
          <c:invertIfNegative val="0"/>
          <c:cat>
            <c:numRef>
              <c:f>'Todos (2)'!$B$3:$K$3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'Todos (2)'!$B$4:$K$4</c:f>
              <c:numCache>
                <c:formatCode>_-* #,##0_-;\-* #,##0_-;_-* "-"??_-;_-@_-</c:formatCode>
                <c:ptCount val="10"/>
                <c:pt idx="0">
                  <c:v>90</c:v>
                </c:pt>
                <c:pt idx="1">
                  <c:v>104</c:v>
                </c:pt>
                <c:pt idx="2">
                  <c:v>98</c:v>
                </c:pt>
                <c:pt idx="3">
                  <c:v>102</c:v>
                </c:pt>
                <c:pt idx="4">
                  <c:v>113</c:v>
                </c:pt>
                <c:pt idx="5">
                  <c:v>119</c:v>
                </c:pt>
                <c:pt idx="6">
                  <c:v>116</c:v>
                </c:pt>
                <c:pt idx="7">
                  <c:v>129</c:v>
                </c:pt>
                <c:pt idx="8">
                  <c:v>127</c:v>
                </c:pt>
                <c:pt idx="9">
                  <c:v>127</c:v>
                </c:pt>
              </c:numCache>
            </c:numRef>
          </c:val>
        </c:ser>
        <c:ser>
          <c:idx val="1"/>
          <c:order val="1"/>
          <c:tx>
            <c:strRef>
              <c:f>'Todos (2)'!$A$5</c:f>
              <c:strCache>
                <c:ptCount val="1"/>
                <c:pt idx="0">
                  <c:v>TIERRA DEL FUEGO</c:v>
                </c:pt>
              </c:strCache>
            </c:strRef>
          </c:tx>
          <c:invertIfNegative val="0"/>
          <c:cat>
            <c:numRef>
              <c:f>'Todos (2)'!$B$3:$K$3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'Todos (2)'!$B$5:$K$5</c:f>
              <c:numCache>
                <c:formatCode>_-* #,##0_-;\-* #,##0_-;_-* "-"??_-;_-@_-</c:formatCode>
                <c:ptCount val="10"/>
                <c:pt idx="0">
                  <c:v>602</c:v>
                </c:pt>
                <c:pt idx="1">
                  <c:v>622</c:v>
                </c:pt>
                <c:pt idx="2">
                  <c:v>598</c:v>
                </c:pt>
                <c:pt idx="3">
                  <c:v>631</c:v>
                </c:pt>
                <c:pt idx="4">
                  <c:v>652</c:v>
                </c:pt>
                <c:pt idx="5">
                  <c:v>662</c:v>
                </c:pt>
                <c:pt idx="6">
                  <c:v>658</c:v>
                </c:pt>
                <c:pt idx="7">
                  <c:v>675</c:v>
                </c:pt>
                <c:pt idx="8">
                  <c:v>708</c:v>
                </c:pt>
                <c:pt idx="9">
                  <c:v>747</c:v>
                </c:pt>
              </c:numCache>
            </c:numRef>
          </c:val>
        </c:ser>
        <c:ser>
          <c:idx val="2"/>
          <c:order val="2"/>
          <c:tx>
            <c:strRef>
              <c:f>'Todos (2)'!$A$6</c:f>
              <c:strCache>
                <c:ptCount val="1"/>
                <c:pt idx="0">
                  <c:v>MAGALLANES</c:v>
                </c:pt>
              </c:strCache>
            </c:strRef>
          </c:tx>
          <c:invertIfNegative val="0"/>
          <c:cat>
            <c:numRef>
              <c:f>'Todos (2)'!$B$3:$K$3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'Todos (2)'!$B$6:$K$6</c:f>
              <c:numCache>
                <c:formatCode>_-* #,##0_-;\-* #,##0_-;_-* "-"??_-;_-@_-</c:formatCode>
                <c:ptCount val="10"/>
                <c:pt idx="0">
                  <c:v>7858</c:v>
                </c:pt>
                <c:pt idx="1">
                  <c:v>8104</c:v>
                </c:pt>
                <c:pt idx="2">
                  <c:v>8193</c:v>
                </c:pt>
                <c:pt idx="3">
                  <c:v>8309</c:v>
                </c:pt>
                <c:pt idx="4">
                  <c:v>8427</c:v>
                </c:pt>
                <c:pt idx="5">
                  <c:v>8452</c:v>
                </c:pt>
                <c:pt idx="6">
                  <c:v>8587</c:v>
                </c:pt>
                <c:pt idx="7">
                  <c:v>8694</c:v>
                </c:pt>
                <c:pt idx="8">
                  <c:v>8889</c:v>
                </c:pt>
                <c:pt idx="9">
                  <c:v>9026</c:v>
                </c:pt>
              </c:numCache>
            </c:numRef>
          </c:val>
        </c:ser>
        <c:ser>
          <c:idx val="3"/>
          <c:order val="3"/>
          <c:tx>
            <c:strRef>
              <c:f>'Todos (2)'!$A$7</c:f>
              <c:strCache>
                <c:ptCount val="1"/>
                <c:pt idx="0">
                  <c:v>ULTIMA ESPERANZA</c:v>
                </c:pt>
              </c:strCache>
            </c:strRef>
          </c:tx>
          <c:invertIfNegative val="0"/>
          <c:cat>
            <c:numRef>
              <c:f>'Todos (2)'!$B$3:$K$3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'Todos (2)'!$B$7:$K$7</c:f>
              <c:numCache>
                <c:formatCode>_-* #,##0_-;\-* #,##0_-;_-* "-"??_-;_-@_-</c:formatCode>
                <c:ptCount val="10"/>
                <c:pt idx="0">
                  <c:v>1393</c:v>
                </c:pt>
                <c:pt idx="1">
                  <c:v>1450</c:v>
                </c:pt>
                <c:pt idx="2">
                  <c:v>1530</c:v>
                </c:pt>
                <c:pt idx="3">
                  <c:v>1527</c:v>
                </c:pt>
                <c:pt idx="4">
                  <c:v>1568</c:v>
                </c:pt>
                <c:pt idx="5">
                  <c:v>1597</c:v>
                </c:pt>
                <c:pt idx="6">
                  <c:v>1632</c:v>
                </c:pt>
                <c:pt idx="7">
                  <c:v>1685</c:v>
                </c:pt>
                <c:pt idx="8">
                  <c:v>1714</c:v>
                </c:pt>
                <c:pt idx="9">
                  <c:v>1798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00819328"/>
        <c:axId val="100820864"/>
      </c:barChart>
      <c:catAx>
        <c:axId val="10081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0820864"/>
        <c:crosses val="autoZero"/>
        <c:auto val="1"/>
        <c:lblAlgn val="ctr"/>
        <c:lblOffset val="100"/>
        <c:noMultiLvlLbl val="0"/>
      </c:catAx>
      <c:valAx>
        <c:axId val="100820864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none"/>
        <c:minorTickMark val="none"/>
        <c:tickLblPos val="nextTo"/>
        <c:crossAx val="1008193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000"/>
          </a:pPr>
          <a:endParaRPr lang="es-C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088727526802216E-2"/>
          <c:y val="0"/>
          <c:w val="0.91083442430736916"/>
          <c:h val="1"/>
        </c:manualLayout>
      </c:layout>
      <c:pie3D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'Todos (2)'!$A$4:$A$7</c:f>
              <c:strCache>
                <c:ptCount val="4"/>
                <c:pt idx="0">
                  <c:v>ANTÁRTICA</c:v>
                </c:pt>
                <c:pt idx="1">
                  <c:v>TIERRA DEL FUEGO</c:v>
                </c:pt>
                <c:pt idx="2">
                  <c:v>MAGALLANES</c:v>
                </c:pt>
                <c:pt idx="3">
                  <c:v>ULTIMA ESPERANZA</c:v>
                </c:pt>
              </c:strCache>
            </c:strRef>
          </c:cat>
          <c:val>
            <c:numRef>
              <c:f>'Todos (2)'!$L$4:$L$7</c:f>
              <c:numCache>
                <c:formatCode>0%</c:formatCode>
                <c:ptCount val="4"/>
                <c:pt idx="0">
                  <c:v>1.0856556676354932E-2</c:v>
                </c:pt>
                <c:pt idx="1">
                  <c:v>6.385706958454436E-2</c:v>
                </c:pt>
                <c:pt idx="2">
                  <c:v>0.77158488630535138</c:v>
                </c:pt>
                <c:pt idx="3">
                  <c:v>0.15370148743374937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'Todos (2)'!$N$4</c:f>
              <c:strCache>
                <c:ptCount val="1"/>
                <c:pt idx="0">
                  <c:v>ANTÁRTICA</c:v>
                </c:pt>
              </c:strCache>
            </c:strRef>
          </c:tx>
          <c:invertIfNegative val="0"/>
          <c:cat>
            <c:numRef>
              <c:f>'Todos (2)'!$O$3:$X$3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'Todos (2)'!$O$4:$X$4</c:f>
              <c:numCache>
                <c:formatCode>_-* #,##0_-;\-* #,##0_-;_-* "-"??_-;_-@_-</c:formatCode>
                <c:ptCount val="10"/>
                <c:pt idx="0">
                  <c:v>63322.327048862622</c:v>
                </c:pt>
                <c:pt idx="1">
                  <c:v>62701.09198762392</c:v>
                </c:pt>
                <c:pt idx="2">
                  <c:v>74499.467512108604</c:v>
                </c:pt>
                <c:pt idx="3">
                  <c:v>47974.954853098534</c:v>
                </c:pt>
                <c:pt idx="4">
                  <c:v>59619.7372705663</c:v>
                </c:pt>
                <c:pt idx="5">
                  <c:v>43309.466469479325</c:v>
                </c:pt>
                <c:pt idx="6">
                  <c:v>51645.955380842308</c:v>
                </c:pt>
                <c:pt idx="7">
                  <c:v>62092.715747801427</c:v>
                </c:pt>
                <c:pt idx="8">
                  <c:v>81616.246598550046</c:v>
                </c:pt>
                <c:pt idx="9">
                  <c:v>54663.012929377619</c:v>
                </c:pt>
              </c:numCache>
            </c:numRef>
          </c:val>
        </c:ser>
        <c:ser>
          <c:idx val="1"/>
          <c:order val="1"/>
          <c:tx>
            <c:strRef>
              <c:f>'Todos (2)'!$N$5</c:f>
              <c:strCache>
                <c:ptCount val="1"/>
                <c:pt idx="0">
                  <c:v>TIERRA DEL FUEGO</c:v>
                </c:pt>
              </c:strCache>
            </c:strRef>
          </c:tx>
          <c:invertIfNegative val="0"/>
          <c:cat>
            <c:numRef>
              <c:f>'Todos (2)'!$O$3:$X$3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'Todos (2)'!$O$5:$X$5</c:f>
              <c:numCache>
                <c:formatCode>_-* #,##0_-;\-* #,##0_-;_-* "-"??_-;_-@_-</c:formatCode>
                <c:ptCount val="10"/>
                <c:pt idx="0">
                  <c:v>976366.38818806293</c:v>
                </c:pt>
                <c:pt idx="1">
                  <c:v>1012444.3807334524</c:v>
                </c:pt>
                <c:pt idx="2">
                  <c:v>1528437.6131711616</c:v>
                </c:pt>
                <c:pt idx="3">
                  <c:v>1161673.4549786281</c:v>
                </c:pt>
                <c:pt idx="4">
                  <c:v>1516376.6081712609</c:v>
                </c:pt>
                <c:pt idx="5">
                  <c:v>1030616.9053743107</c:v>
                </c:pt>
                <c:pt idx="6">
                  <c:v>1453032.7162100729</c:v>
                </c:pt>
                <c:pt idx="7">
                  <c:v>1636374.8131937811</c:v>
                </c:pt>
                <c:pt idx="8">
                  <c:v>1776239.8424543398</c:v>
                </c:pt>
                <c:pt idx="9">
                  <c:v>1156115.3784359484</c:v>
                </c:pt>
              </c:numCache>
            </c:numRef>
          </c:val>
        </c:ser>
        <c:ser>
          <c:idx val="2"/>
          <c:order val="2"/>
          <c:tx>
            <c:strRef>
              <c:f>'Todos (2)'!$N$6</c:f>
              <c:strCache>
                <c:ptCount val="1"/>
                <c:pt idx="0">
                  <c:v>MAGALLANES</c:v>
                </c:pt>
              </c:strCache>
            </c:strRef>
          </c:tx>
          <c:invertIfNegative val="0"/>
          <c:cat>
            <c:numRef>
              <c:f>'Todos (2)'!$O$3:$X$3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'Todos (2)'!$O$6:$X$6</c:f>
              <c:numCache>
                <c:formatCode>_-* #,##0_-;\-* #,##0_-;_-* "-"??_-;_-@_-</c:formatCode>
                <c:ptCount val="10"/>
                <c:pt idx="0">
                  <c:v>41739819.706750467</c:v>
                </c:pt>
                <c:pt idx="1">
                  <c:v>42673698.63860324</c:v>
                </c:pt>
                <c:pt idx="2">
                  <c:v>49650022.251728803</c:v>
                </c:pt>
                <c:pt idx="3">
                  <c:v>53414929.493080847</c:v>
                </c:pt>
                <c:pt idx="4">
                  <c:v>51858775.001156196</c:v>
                </c:pt>
                <c:pt idx="5">
                  <c:v>56752366.093344443</c:v>
                </c:pt>
                <c:pt idx="6">
                  <c:v>62577710.906956695</c:v>
                </c:pt>
                <c:pt idx="7">
                  <c:v>70805187.552070409</c:v>
                </c:pt>
                <c:pt idx="8">
                  <c:v>79013711.271813065</c:v>
                </c:pt>
                <c:pt idx="9">
                  <c:v>91307180.801678911</c:v>
                </c:pt>
              </c:numCache>
            </c:numRef>
          </c:val>
        </c:ser>
        <c:ser>
          <c:idx val="3"/>
          <c:order val="3"/>
          <c:tx>
            <c:strRef>
              <c:f>'Todos (2)'!$N$7</c:f>
              <c:strCache>
                <c:ptCount val="1"/>
                <c:pt idx="0">
                  <c:v>ULTIMA ESPERANZA</c:v>
                </c:pt>
              </c:strCache>
            </c:strRef>
          </c:tx>
          <c:invertIfNegative val="0"/>
          <c:cat>
            <c:numRef>
              <c:f>'Todos (2)'!$O$3:$X$3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'Todos (2)'!$O$7:$X$7</c:f>
              <c:numCache>
                <c:formatCode>_-* #,##0_-;\-* #,##0_-;_-* "-"??_-;_-@_-</c:formatCode>
                <c:ptCount val="10"/>
                <c:pt idx="0">
                  <c:v>2692916.6780125974</c:v>
                </c:pt>
                <c:pt idx="1">
                  <c:v>2980915.5386756742</c:v>
                </c:pt>
                <c:pt idx="2">
                  <c:v>3389500.8675879207</c:v>
                </c:pt>
                <c:pt idx="3">
                  <c:v>2633825.8570874417</c:v>
                </c:pt>
                <c:pt idx="4">
                  <c:v>3729927.2034019986</c:v>
                </c:pt>
                <c:pt idx="5">
                  <c:v>3026577.724811757</c:v>
                </c:pt>
                <c:pt idx="6">
                  <c:v>3989938.8214524267</c:v>
                </c:pt>
                <c:pt idx="7">
                  <c:v>4779044.9889879553</c:v>
                </c:pt>
                <c:pt idx="8">
                  <c:v>5897160.4691340253</c:v>
                </c:pt>
                <c:pt idx="9">
                  <c:v>3861226.9369557835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00905344"/>
        <c:axId val="100906880"/>
      </c:barChart>
      <c:catAx>
        <c:axId val="10090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0906880"/>
        <c:crosses val="autoZero"/>
        <c:auto val="1"/>
        <c:lblAlgn val="ctr"/>
        <c:lblOffset val="100"/>
        <c:noMultiLvlLbl val="0"/>
      </c:catAx>
      <c:valAx>
        <c:axId val="100906880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none"/>
        <c:minorTickMark val="none"/>
        <c:tickLblPos val="nextTo"/>
        <c:crossAx val="10090534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000"/>
          </a:pPr>
          <a:endParaRPr lang="es-C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594271589837675E-2"/>
          <c:y val="0"/>
          <c:w val="0.92680611242613076"/>
          <c:h val="1"/>
        </c:manualLayout>
      </c:layout>
      <c:pie3D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'Todos (2)'!$N$4:$N$7</c:f>
              <c:strCache>
                <c:ptCount val="4"/>
                <c:pt idx="0">
                  <c:v>ANTÁRTICA</c:v>
                </c:pt>
                <c:pt idx="1">
                  <c:v>TIERRA DEL FUEGO</c:v>
                </c:pt>
                <c:pt idx="2">
                  <c:v>MAGALLANES</c:v>
                </c:pt>
                <c:pt idx="3">
                  <c:v>ULTIMA ESPERANZA</c:v>
                </c:pt>
              </c:strCache>
            </c:strRef>
          </c:cat>
          <c:val>
            <c:numRef>
              <c:f>'Todos (2)'!$Y$4:$Y$7</c:f>
              <c:numCache>
                <c:formatCode>0%</c:formatCode>
                <c:ptCount val="4"/>
                <c:pt idx="0">
                  <c:v>5.6716616029155935E-4</c:v>
                </c:pt>
                <c:pt idx="1">
                  <c:v>1.1995488080554393E-2</c:v>
                </c:pt>
                <c:pt idx="2">
                  <c:v>0.94737447438620426</c:v>
                </c:pt>
                <c:pt idx="3">
                  <c:v>4.0062871372949858E-2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'Todos (2)'!$AA$4</c:f>
              <c:strCache>
                <c:ptCount val="1"/>
                <c:pt idx="0">
                  <c:v>ANTÁRTICA</c:v>
                </c:pt>
              </c:strCache>
            </c:strRef>
          </c:tx>
          <c:invertIfNegative val="0"/>
          <c:cat>
            <c:numRef>
              <c:f>'Todos (2)'!$AB$3:$AK$3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'Todos (2)'!$AB$4:$AK$4</c:f>
              <c:numCache>
                <c:formatCode>_-* #,##0_-;\-* #,##0_-;_-* "-"??_-;_-@_-</c:formatCode>
                <c:ptCount val="10"/>
                <c:pt idx="0">
                  <c:v>401</c:v>
                </c:pt>
                <c:pt idx="1">
                  <c:v>466</c:v>
                </c:pt>
                <c:pt idx="2">
                  <c:v>357</c:v>
                </c:pt>
                <c:pt idx="3">
                  <c:v>363</c:v>
                </c:pt>
                <c:pt idx="4">
                  <c:v>325</c:v>
                </c:pt>
                <c:pt idx="5">
                  <c:v>378</c:v>
                </c:pt>
                <c:pt idx="6">
                  <c:v>1063</c:v>
                </c:pt>
                <c:pt idx="7">
                  <c:v>1074</c:v>
                </c:pt>
                <c:pt idx="8">
                  <c:v>1016</c:v>
                </c:pt>
                <c:pt idx="9">
                  <c:v>1199</c:v>
                </c:pt>
              </c:numCache>
            </c:numRef>
          </c:val>
        </c:ser>
        <c:ser>
          <c:idx val="1"/>
          <c:order val="1"/>
          <c:tx>
            <c:strRef>
              <c:f>'Todos (2)'!$AA$5</c:f>
              <c:strCache>
                <c:ptCount val="1"/>
                <c:pt idx="0">
                  <c:v>TIERRA DEL FUEGO</c:v>
                </c:pt>
              </c:strCache>
            </c:strRef>
          </c:tx>
          <c:invertIfNegative val="0"/>
          <c:cat>
            <c:numRef>
              <c:f>'Todos (2)'!$AB$3:$AK$3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'Todos (2)'!$AB$5:$AK$5</c:f>
              <c:numCache>
                <c:formatCode>_-* #,##0_-;\-* #,##0_-;_-* "-"??_-;_-@_-</c:formatCode>
                <c:ptCount val="10"/>
                <c:pt idx="0">
                  <c:v>3474</c:v>
                </c:pt>
                <c:pt idx="1">
                  <c:v>3464</c:v>
                </c:pt>
                <c:pt idx="2">
                  <c:v>3832</c:v>
                </c:pt>
                <c:pt idx="3">
                  <c:v>3469</c:v>
                </c:pt>
                <c:pt idx="4">
                  <c:v>3730</c:v>
                </c:pt>
                <c:pt idx="5">
                  <c:v>3501</c:v>
                </c:pt>
                <c:pt idx="6">
                  <c:v>3572</c:v>
                </c:pt>
                <c:pt idx="7">
                  <c:v>4392</c:v>
                </c:pt>
                <c:pt idx="8">
                  <c:v>4224</c:v>
                </c:pt>
                <c:pt idx="9">
                  <c:v>4090</c:v>
                </c:pt>
              </c:numCache>
            </c:numRef>
          </c:val>
        </c:ser>
        <c:ser>
          <c:idx val="2"/>
          <c:order val="2"/>
          <c:tx>
            <c:strRef>
              <c:f>'Todos (2)'!$AA$6</c:f>
              <c:strCache>
                <c:ptCount val="1"/>
                <c:pt idx="0">
                  <c:v>MAGALLANES</c:v>
                </c:pt>
              </c:strCache>
            </c:strRef>
          </c:tx>
          <c:invertIfNegative val="0"/>
          <c:cat>
            <c:numRef>
              <c:f>'Todos (2)'!$AB$3:$AK$3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'Todos (2)'!$AB$6:$AK$6</c:f>
              <c:numCache>
                <c:formatCode>_-* #,##0_-;\-* #,##0_-;_-* "-"??_-;_-@_-</c:formatCode>
                <c:ptCount val="10"/>
                <c:pt idx="0">
                  <c:v>44717</c:v>
                </c:pt>
                <c:pt idx="1">
                  <c:v>45476</c:v>
                </c:pt>
                <c:pt idx="2">
                  <c:v>48843</c:v>
                </c:pt>
                <c:pt idx="3">
                  <c:v>51000</c:v>
                </c:pt>
                <c:pt idx="4">
                  <c:v>51241</c:v>
                </c:pt>
                <c:pt idx="5">
                  <c:v>52033</c:v>
                </c:pt>
                <c:pt idx="6">
                  <c:v>55457</c:v>
                </c:pt>
                <c:pt idx="7">
                  <c:v>57353</c:v>
                </c:pt>
                <c:pt idx="8">
                  <c:v>55962</c:v>
                </c:pt>
                <c:pt idx="9">
                  <c:v>53403</c:v>
                </c:pt>
              </c:numCache>
            </c:numRef>
          </c:val>
        </c:ser>
        <c:ser>
          <c:idx val="3"/>
          <c:order val="3"/>
          <c:tx>
            <c:strRef>
              <c:f>'Todos (2)'!$AA$7</c:f>
              <c:strCache>
                <c:ptCount val="1"/>
                <c:pt idx="0">
                  <c:v>ULTIMA ESPERANZA</c:v>
                </c:pt>
              </c:strCache>
            </c:strRef>
          </c:tx>
          <c:invertIfNegative val="0"/>
          <c:cat>
            <c:numRef>
              <c:f>'Todos (2)'!$AB$3:$AK$3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'Todos (2)'!$AB$7:$AK$7</c:f>
              <c:numCache>
                <c:formatCode>_-* #,##0_-;\-* #,##0_-;_-* "-"??_-;_-@_-</c:formatCode>
                <c:ptCount val="10"/>
                <c:pt idx="0">
                  <c:v>3897</c:v>
                </c:pt>
                <c:pt idx="1">
                  <c:v>4197</c:v>
                </c:pt>
                <c:pt idx="2">
                  <c:v>4223</c:v>
                </c:pt>
                <c:pt idx="3">
                  <c:v>4567</c:v>
                </c:pt>
                <c:pt idx="4">
                  <c:v>4871</c:v>
                </c:pt>
                <c:pt idx="5">
                  <c:v>5097</c:v>
                </c:pt>
                <c:pt idx="6">
                  <c:v>5370</c:v>
                </c:pt>
                <c:pt idx="7">
                  <c:v>5974</c:v>
                </c:pt>
                <c:pt idx="8">
                  <c:v>6420</c:v>
                </c:pt>
                <c:pt idx="9">
                  <c:v>6874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00688256"/>
        <c:axId val="100689792"/>
      </c:barChart>
      <c:catAx>
        <c:axId val="10068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0689792"/>
        <c:crosses val="autoZero"/>
        <c:auto val="1"/>
        <c:lblAlgn val="ctr"/>
        <c:lblOffset val="100"/>
        <c:noMultiLvlLbl val="0"/>
      </c:catAx>
      <c:valAx>
        <c:axId val="100689792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none"/>
        <c:minorTickMark val="none"/>
        <c:tickLblPos val="nextTo"/>
        <c:crossAx val="10068825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000"/>
          </a:pPr>
          <a:endParaRPr lang="es-C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088727526802216E-2"/>
          <c:y val="0"/>
          <c:w val="0.91083442430736916"/>
          <c:h val="1"/>
        </c:manualLayout>
      </c:layout>
      <c:pie3D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'Todos (2)'!$AA$4:$AA$7</c:f>
              <c:strCache>
                <c:ptCount val="4"/>
                <c:pt idx="0">
                  <c:v>ANTÁRTICA</c:v>
                </c:pt>
                <c:pt idx="1">
                  <c:v>TIERRA DEL FUEGO</c:v>
                </c:pt>
                <c:pt idx="2">
                  <c:v>MAGALLANES</c:v>
                </c:pt>
                <c:pt idx="3">
                  <c:v>ULTIMA ESPERANZA</c:v>
                </c:pt>
              </c:strCache>
            </c:strRef>
          </c:cat>
          <c:val>
            <c:numRef>
              <c:f>'Todos (2)'!$AL$4:$AL$7</c:f>
              <c:numCache>
                <c:formatCode>0%</c:formatCode>
                <c:ptCount val="4"/>
                <c:pt idx="0">
                  <c:v>1.8286916999664459E-2</c:v>
                </c:pt>
                <c:pt idx="1">
                  <c:v>6.2379892017204036E-2</c:v>
                </c:pt>
                <c:pt idx="2">
                  <c:v>0.81449226733367908</c:v>
                </c:pt>
                <c:pt idx="3">
                  <c:v>0.10484092364945247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'Todos (2)'!$AN$4</c:f>
              <c:strCache>
                <c:ptCount val="1"/>
                <c:pt idx="0">
                  <c:v>ANTÁRTICA</c:v>
                </c:pt>
              </c:strCache>
            </c:strRef>
          </c:tx>
          <c:invertIfNegative val="0"/>
          <c:cat>
            <c:numRef>
              <c:f>'Todos (2)'!$AO$3:$AX$3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'Todos (2)'!$AO$4:$AX$4</c:f>
              <c:numCache>
                <c:formatCode>_-* #,##0_-;\-* #,##0_-;_-* "-"??_-;_-@_-</c:formatCode>
                <c:ptCount val="10"/>
                <c:pt idx="0">
                  <c:v>31324.56365366892</c:v>
                </c:pt>
                <c:pt idx="1">
                  <c:v>31037.008306311647</c:v>
                </c:pt>
                <c:pt idx="2">
                  <c:v>1207.9787701655252</c:v>
                </c:pt>
                <c:pt idx="3">
                  <c:v>1336.6210704745881</c:v>
                </c:pt>
                <c:pt idx="4">
                  <c:v>45538.011488707612</c:v>
                </c:pt>
                <c:pt idx="5">
                  <c:v>38826.121534416714</c:v>
                </c:pt>
                <c:pt idx="6">
                  <c:v>44681.406644919887</c:v>
                </c:pt>
                <c:pt idx="7">
                  <c:v>53963.574362202708</c:v>
                </c:pt>
                <c:pt idx="8">
                  <c:v>59524.634195261679</c:v>
                </c:pt>
                <c:pt idx="9">
                  <c:v>42430.92324498704</c:v>
                </c:pt>
              </c:numCache>
            </c:numRef>
          </c:val>
        </c:ser>
        <c:ser>
          <c:idx val="1"/>
          <c:order val="1"/>
          <c:tx>
            <c:strRef>
              <c:f>'Todos (2)'!$AN$5</c:f>
              <c:strCache>
                <c:ptCount val="1"/>
                <c:pt idx="0">
                  <c:v>TIERRA DEL FUEGO</c:v>
                </c:pt>
              </c:strCache>
            </c:strRef>
          </c:tx>
          <c:invertIfNegative val="0"/>
          <c:cat>
            <c:numRef>
              <c:f>'Todos (2)'!$AO$3:$AX$3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'Todos (2)'!$AO$5:$AX$5</c:f>
              <c:numCache>
                <c:formatCode>_-* #,##0_-;\-* #,##0_-;_-* "-"??_-;_-@_-</c:formatCode>
                <c:ptCount val="10"/>
                <c:pt idx="0">
                  <c:v>81398.844307118779</c:v>
                </c:pt>
                <c:pt idx="1">
                  <c:v>84136.890813467384</c:v>
                </c:pt>
                <c:pt idx="2">
                  <c:v>95696.296464301733</c:v>
                </c:pt>
                <c:pt idx="3">
                  <c:v>96897.957588501944</c:v>
                </c:pt>
                <c:pt idx="4">
                  <c:v>129156.95121314848</c:v>
                </c:pt>
                <c:pt idx="5">
                  <c:v>124519.32951698905</c:v>
                </c:pt>
                <c:pt idx="6">
                  <c:v>121019.08565906227</c:v>
                </c:pt>
                <c:pt idx="7">
                  <c:v>145891.23896978394</c:v>
                </c:pt>
                <c:pt idx="8">
                  <c:v>176036.78036271496</c:v>
                </c:pt>
                <c:pt idx="9">
                  <c:v>118793.76050453589</c:v>
                </c:pt>
              </c:numCache>
            </c:numRef>
          </c:val>
        </c:ser>
        <c:ser>
          <c:idx val="2"/>
          <c:order val="2"/>
          <c:tx>
            <c:strRef>
              <c:f>'Todos (2)'!$AN$6</c:f>
              <c:strCache>
                <c:ptCount val="1"/>
                <c:pt idx="0">
                  <c:v>MAGALLANES</c:v>
                </c:pt>
              </c:strCache>
            </c:strRef>
          </c:tx>
          <c:invertIfNegative val="0"/>
          <c:cat>
            <c:numRef>
              <c:f>'Todos (2)'!$AO$3:$AX$3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'Todos (2)'!$AO$6:$AX$6</c:f>
              <c:numCache>
                <c:formatCode>_-* #,##0_-;\-* #,##0_-;_-* "-"??_-;_-@_-</c:formatCode>
                <c:ptCount val="10"/>
                <c:pt idx="0">
                  <c:v>3542143.6163846729</c:v>
                </c:pt>
                <c:pt idx="1">
                  <c:v>3721409.2479505995</c:v>
                </c:pt>
                <c:pt idx="2">
                  <c:v>4033190.3999035368</c:v>
                </c:pt>
                <c:pt idx="3">
                  <c:v>4179392.3563053249</c:v>
                </c:pt>
                <c:pt idx="4">
                  <c:v>4444185.4091862924</c:v>
                </c:pt>
                <c:pt idx="5">
                  <c:v>4973908.8467643941</c:v>
                </c:pt>
                <c:pt idx="6">
                  <c:v>5545951.7727008704</c:v>
                </c:pt>
                <c:pt idx="7">
                  <c:v>6069876.7086789198</c:v>
                </c:pt>
                <c:pt idx="8">
                  <c:v>6422851.65156403</c:v>
                </c:pt>
                <c:pt idx="9">
                  <c:v>6804260.6520847371</c:v>
                </c:pt>
              </c:numCache>
            </c:numRef>
          </c:val>
        </c:ser>
        <c:ser>
          <c:idx val="3"/>
          <c:order val="3"/>
          <c:tx>
            <c:strRef>
              <c:f>'Todos (2)'!$AN$7</c:f>
              <c:strCache>
                <c:ptCount val="1"/>
                <c:pt idx="0">
                  <c:v>ULTIMA ESPERANZA</c:v>
                </c:pt>
              </c:strCache>
            </c:strRef>
          </c:tx>
          <c:invertIfNegative val="0"/>
          <c:cat>
            <c:numRef>
              <c:f>'Todos (2)'!$AO$3:$AX$3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'Todos (2)'!$AO$7:$AX$7</c:f>
              <c:numCache>
                <c:formatCode>_-* #,##0_-;\-* #,##0_-;_-* "-"??_-;_-@_-</c:formatCode>
                <c:ptCount val="10"/>
                <c:pt idx="0">
                  <c:v>214653.24565453749</c:v>
                </c:pt>
                <c:pt idx="1">
                  <c:v>215803.38292962153</c:v>
                </c:pt>
                <c:pt idx="2">
                  <c:v>226579.2248619966</c:v>
                </c:pt>
                <c:pt idx="3">
                  <c:v>219620.53503569917</c:v>
                </c:pt>
                <c:pt idx="4">
                  <c:v>287773.04811185302</c:v>
                </c:pt>
                <c:pt idx="5">
                  <c:v>286583.46218420303</c:v>
                </c:pt>
                <c:pt idx="6">
                  <c:v>336610.02499514935</c:v>
                </c:pt>
                <c:pt idx="7">
                  <c:v>394129.28798909381</c:v>
                </c:pt>
                <c:pt idx="8">
                  <c:v>478246.25387799123</c:v>
                </c:pt>
                <c:pt idx="9">
                  <c:v>344740.17416574032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00778368"/>
        <c:axId val="100779904"/>
      </c:barChart>
      <c:catAx>
        <c:axId val="10077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0779904"/>
        <c:crosses val="autoZero"/>
        <c:auto val="1"/>
        <c:lblAlgn val="ctr"/>
        <c:lblOffset val="100"/>
        <c:noMultiLvlLbl val="0"/>
      </c:catAx>
      <c:valAx>
        <c:axId val="100779904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none"/>
        <c:minorTickMark val="none"/>
        <c:tickLblPos val="nextTo"/>
        <c:crossAx val="1007783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000"/>
          </a:pPr>
          <a:endParaRPr lang="es-C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594271589837675E-2"/>
          <c:y val="0"/>
          <c:w val="0.94086388208096505"/>
          <c:h val="1"/>
        </c:manualLayout>
      </c:layout>
      <c:pie3D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'Todos (2)'!$AN$4:$AN$7</c:f>
              <c:strCache>
                <c:ptCount val="4"/>
                <c:pt idx="0">
                  <c:v>ANTÁRTICA</c:v>
                </c:pt>
                <c:pt idx="1">
                  <c:v>TIERRA DEL FUEGO</c:v>
                </c:pt>
                <c:pt idx="2">
                  <c:v>MAGALLANES</c:v>
                </c:pt>
                <c:pt idx="3">
                  <c:v>ULTIMA ESPERANZA</c:v>
                </c:pt>
              </c:strCache>
            </c:strRef>
          </c:cat>
          <c:val>
            <c:numRef>
              <c:f>'Todos (2)'!$AY$4:$AY$7</c:f>
              <c:numCache>
                <c:formatCode>0%</c:formatCode>
                <c:ptCount val="4"/>
                <c:pt idx="0">
                  <c:v>5.8043248032422241E-3</c:v>
                </c:pt>
                <c:pt idx="1">
                  <c:v>1.6250355114494394E-2</c:v>
                </c:pt>
                <c:pt idx="2">
                  <c:v>0.93078669635798095</c:v>
                </c:pt>
                <c:pt idx="3">
                  <c:v>4.7158623724282381E-2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CL"/>
              <a:t>Empresas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Todos!$A$46</c:f>
              <c:strCache>
                <c:ptCount val="1"/>
                <c:pt idx="0">
                  <c:v>Magallanes y Antártica Chilena</c:v>
                </c:pt>
              </c:strCache>
            </c:strRef>
          </c:tx>
          <c:cat>
            <c:numRef>
              <c:f>Todos!$C$40:$K$40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Todos!$C$46:$K$46</c:f>
              <c:numCache>
                <c:formatCode>0.00%</c:formatCode>
                <c:ptCount val="9"/>
                <c:pt idx="0">
                  <c:v>3.3893191189781735E-2</c:v>
                </c:pt>
                <c:pt idx="1">
                  <c:v>1.3521400778210069E-2</c:v>
                </c:pt>
                <c:pt idx="2">
                  <c:v>1.4396775122372585E-2</c:v>
                </c:pt>
                <c:pt idx="3">
                  <c:v>1.8071719178730294E-2</c:v>
                </c:pt>
                <c:pt idx="4">
                  <c:v>6.5055762081784874E-3</c:v>
                </c:pt>
                <c:pt idx="5">
                  <c:v>1.5050784856879051E-2</c:v>
                </c:pt>
                <c:pt idx="6">
                  <c:v>1.7283726007459199E-2</c:v>
                </c:pt>
                <c:pt idx="7">
                  <c:v>2.2802468031833945E-2</c:v>
                </c:pt>
                <c:pt idx="8">
                  <c:v>2.2731246721454879E-2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Todos!$A$55</c:f>
              <c:strCache>
                <c:ptCount val="1"/>
                <c:pt idx="0">
                  <c:v>País</c:v>
                </c:pt>
              </c:strCache>
            </c:strRef>
          </c:tx>
          <c:cat>
            <c:numRef>
              <c:f>Todos!$C$40:$K$40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Todos!$C$55:$K$55</c:f>
              <c:numCache>
                <c:formatCode>0.00%</c:formatCode>
                <c:ptCount val="9"/>
                <c:pt idx="0">
                  <c:v>2.3296149710811287E-2</c:v>
                </c:pt>
                <c:pt idx="1">
                  <c:v>1.345431612604453E-2</c:v>
                </c:pt>
                <c:pt idx="2">
                  <c:v>1.3566172938261234E-2</c:v>
                </c:pt>
                <c:pt idx="3">
                  <c:v>1.4490149762410587E-2</c:v>
                </c:pt>
                <c:pt idx="4">
                  <c:v>1.9263719560226544E-2</c:v>
                </c:pt>
                <c:pt idx="5">
                  <c:v>2.9220360446982507E-2</c:v>
                </c:pt>
                <c:pt idx="6">
                  <c:v>3.1261748789518595E-2</c:v>
                </c:pt>
                <c:pt idx="7">
                  <c:v>2.4888797831494891E-2</c:v>
                </c:pt>
                <c:pt idx="8">
                  <c:v>2.4061946651170896E-2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977280"/>
        <c:axId val="102375808"/>
      </c:lineChart>
      <c:catAx>
        <c:axId val="10097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2375808"/>
        <c:crosses val="autoZero"/>
        <c:auto val="1"/>
        <c:lblAlgn val="ctr"/>
        <c:lblOffset val="100"/>
        <c:noMultiLvlLbl val="0"/>
      </c:catAx>
      <c:valAx>
        <c:axId val="102375808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10097728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600"/>
          </a:pPr>
          <a:endParaRPr lang="es-C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594271589837675E-2"/>
          <c:y val="0.1610955320911362"/>
          <c:w val="0.58324790820771621"/>
          <c:h val="0.83890441343024835"/>
        </c:manualLayout>
      </c:layout>
      <c:pie3D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Todos!$A$31:$A$35</c:f>
              <c:strCache>
                <c:ptCount val="5"/>
                <c:pt idx="0">
                  <c:v>MICRO</c:v>
                </c:pt>
                <c:pt idx="1">
                  <c:v>PEQUEÑA</c:v>
                </c:pt>
                <c:pt idx="2">
                  <c:v>MEDIANA 1</c:v>
                </c:pt>
                <c:pt idx="3">
                  <c:v>MEDIANA 2</c:v>
                </c:pt>
                <c:pt idx="4">
                  <c:v>GRANDE</c:v>
                </c:pt>
              </c:strCache>
            </c:strRef>
          </c:cat>
          <c:val>
            <c:numRef>
              <c:f>Todos!$E$31:$E$35</c:f>
              <c:numCache>
                <c:formatCode>0.00%</c:formatCode>
                <c:ptCount val="5"/>
                <c:pt idx="0">
                  <c:v>0.78343441341338083</c:v>
                </c:pt>
                <c:pt idx="1">
                  <c:v>0.1766946143997489</c:v>
                </c:pt>
                <c:pt idx="2">
                  <c:v>1.6619364123684508E-2</c:v>
                </c:pt>
                <c:pt idx="3">
                  <c:v>9.8751633899369015E-3</c:v>
                </c:pt>
                <c:pt idx="4">
                  <c:v>1.3376444673248833E-2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Ventas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Todos!$N$46</c:f>
              <c:strCache>
                <c:ptCount val="1"/>
                <c:pt idx="0">
                  <c:v>Magallanes y Antártica Chilena</c:v>
                </c:pt>
              </c:strCache>
            </c:strRef>
          </c:tx>
          <c:cat>
            <c:numRef>
              <c:f>Todos!$P$40:$X$40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Todos!$P$46:$X$46</c:f>
              <c:numCache>
                <c:formatCode>0.00%</c:formatCode>
                <c:ptCount val="9"/>
                <c:pt idx="0">
                  <c:v>2.7650483721397112E-2</c:v>
                </c:pt>
                <c:pt idx="1">
                  <c:v>0.16932893747507216</c:v>
                </c:pt>
                <c:pt idx="2">
                  <c:v>4.7873824685514821E-2</c:v>
                </c:pt>
                <c:pt idx="3">
                  <c:v>-1.6365319996131111E-3</c:v>
                </c:pt>
                <c:pt idx="4">
                  <c:v>6.4518343200464345E-2</c:v>
                </c:pt>
                <c:pt idx="5">
                  <c:v>0.11863792434865972</c:v>
                </c:pt>
                <c:pt idx="6">
                  <c:v>0.13530272706229307</c:v>
                </c:pt>
                <c:pt idx="7">
                  <c:v>0.12274451787279528</c:v>
                </c:pt>
                <c:pt idx="8">
                  <c:v>0.11075946991903729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Todos!$N$55</c:f>
              <c:strCache>
                <c:ptCount val="1"/>
                <c:pt idx="0">
                  <c:v>País</c:v>
                </c:pt>
              </c:strCache>
            </c:strRef>
          </c:tx>
          <c:cat>
            <c:numRef>
              <c:f>Todos!$P$40:$X$40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Todos!$P$55:$X$55</c:f>
              <c:numCache>
                <c:formatCode>0.00%</c:formatCode>
                <c:ptCount val="9"/>
                <c:pt idx="0">
                  <c:v>0.12854116051286635</c:v>
                </c:pt>
                <c:pt idx="1">
                  <c:v>4.6684150861067586E-2</c:v>
                </c:pt>
                <c:pt idx="2">
                  <c:v>0.1723947119070377</c:v>
                </c:pt>
                <c:pt idx="3">
                  <c:v>-0.1073489698909863</c:v>
                </c:pt>
                <c:pt idx="4">
                  <c:v>9.4807612239415917E-2</c:v>
                </c:pt>
                <c:pt idx="5">
                  <c:v>0.1541642259418321</c:v>
                </c:pt>
                <c:pt idx="6">
                  <c:v>-8.259063540529854E-3</c:v>
                </c:pt>
                <c:pt idx="7">
                  <c:v>6.7068581160043994E-2</c:v>
                </c:pt>
                <c:pt idx="8">
                  <c:v>8.138321880138788E-2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417536"/>
        <c:axId val="102419072"/>
      </c:lineChart>
      <c:catAx>
        <c:axId val="10241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2419072"/>
        <c:crosses val="autoZero"/>
        <c:auto val="1"/>
        <c:lblAlgn val="ctr"/>
        <c:lblOffset val="100"/>
        <c:noMultiLvlLbl val="0"/>
      </c:catAx>
      <c:valAx>
        <c:axId val="102419072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10241753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600"/>
          </a:pPr>
          <a:endParaRPr lang="es-C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Trabajadores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Todos!$AA$46</c:f>
              <c:strCache>
                <c:ptCount val="1"/>
                <c:pt idx="0">
                  <c:v>Magallanes y Antártica Chilena</c:v>
                </c:pt>
              </c:strCache>
            </c:strRef>
          </c:tx>
          <c:cat>
            <c:numRef>
              <c:f>Todos!$AC$49:$AK$49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Todos!$AC$46:$AK$46</c:f>
              <c:numCache>
                <c:formatCode>0.00%</c:formatCode>
                <c:ptCount val="9"/>
                <c:pt idx="0">
                  <c:v>2.1223494446455549E-2</c:v>
                </c:pt>
                <c:pt idx="1">
                  <c:v>6.8130515083111076E-2</c:v>
                </c:pt>
                <c:pt idx="2">
                  <c:v>3.7446511221727263E-2</c:v>
                </c:pt>
                <c:pt idx="3">
                  <c:v>1.2929510597821547E-2</c:v>
                </c:pt>
                <c:pt idx="4">
                  <c:v>1.3994382302591202E-2</c:v>
                </c:pt>
                <c:pt idx="5">
                  <c:v>7.2989231097051244E-2</c:v>
                </c:pt>
                <c:pt idx="6">
                  <c:v>5.0884482600592751E-2</c:v>
                </c:pt>
                <c:pt idx="7">
                  <c:v>-1.7022080734958478E-2</c:v>
                </c:pt>
                <c:pt idx="8">
                  <c:v>-3.0404306290852112E-2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Todos!$AA$55</c:f>
              <c:strCache>
                <c:ptCount val="1"/>
                <c:pt idx="0">
                  <c:v>País</c:v>
                </c:pt>
              </c:strCache>
            </c:strRef>
          </c:tx>
          <c:cat>
            <c:numRef>
              <c:f>Todos!$AC$49:$AK$49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Todos!$AC$55:$AK$55</c:f>
              <c:numCache>
                <c:formatCode>0.00%</c:formatCode>
                <c:ptCount val="9"/>
                <c:pt idx="0">
                  <c:v>8.4537219872124814E-2</c:v>
                </c:pt>
                <c:pt idx="1">
                  <c:v>9.2375319601574857E-2</c:v>
                </c:pt>
                <c:pt idx="2">
                  <c:v>4.6966244830935144E-2</c:v>
                </c:pt>
                <c:pt idx="3">
                  <c:v>-4.032159752061093E-2</c:v>
                </c:pt>
                <c:pt idx="4">
                  <c:v>6.7744777058335703E-2</c:v>
                </c:pt>
                <c:pt idx="5">
                  <c:v>8.7937100449009042E-2</c:v>
                </c:pt>
                <c:pt idx="6">
                  <c:v>5.1976964612262533E-2</c:v>
                </c:pt>
                <c:pt idx="7">
                  <c:v>1.612688111950078E-2</c:v>
                </c:pt>
                <c:pt idx="8">
                  <c:v>7.8157368173592534E-3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841728"/>
        <c:axId val="102843520"/>
      </c:lineChart>
      <c:catAx>
        <c:axId val="10284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2843520"/>
        <c:crosses val="autoZero"/>
        <c:auto val="1"/>
        <c:lblAlgn val="ctr"/>
        <c:lblOffset val="100"/>
        <c:noMultiLvlLbl val="0"/>
      </c:catAx>
      <c:valAx>
        <c:axId val="102843520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10284172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600"/>
          </a:pPr>
          <a:endParaRPr lang="es-C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Remuneraciones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Todos!$AN$46</c:f>
              <c:strCache>
                <c:ptCount val="1"/>
                <c:pt idx="0">
                  <c:v>Magallanes y Antártica Chilena</c:v>
                </c:pt>
              </c:strCache>
            </c:strRef>
          </c:tx>
          <c:cat>
            <c:numRef>
              <c:f>Todos!$AP$49:$AX$49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Todos!$AP$46:$AX$46</c:f>
              <c:numCache>
                <c:formatCode>0.00%</c:formatCode>
                <c:ptCount val="9"/>
                <c:pt idx="0">
                  <c:v>4.7258121741277082E-2</c:v>
                </c:pt>
                <c:pt idx="1">
                  <c:v>7.508843683773625E-2</c:v>
                </c:pt>
                <c:pt idx="2">
                  <c:v>3.2266259359003291E-2</c:v>
                </c:pt>
                <c:pt idx="3">
                  <c:v>9.103478354950334E-2</c:v>
                </c:pt>
                <c:pt idx="4">
                  <c:v>0.10540470168361704</c:v>
                </c:pt>
                <c:pt idx="5">
                  <c:v>0.11512596018358723</c:v>
                </c:pt>
                <c:pt idx="6">
                  <c:v>0.10178105553024919</c:v>
                </c:pt>
                <c:pt idx="7">
                  <c:v>7.0949637677080846E-2</c:v>
                </c:pt>
                <c:pt idx="8">
                  <c:v>2.432036926767589E-2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Todos!$AN$55</c:f>
              <c:strCache>
                <c:ptCount val="1"/>
                <c:pt idx="0">
                  <c:v>País</c:v>
                </c:pt>
              </c:strCache>
            </c:strRef>
          </c:tx>
          <c:cat>
            <c:numRef>
              <c:f>Todos!$AP$49:$AX$49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Todos!$AP$55:$AX$55</c:f>
              <c:numCache>
                <c:formatCode>0.00%</c:formatCode>
                <c:ptCount val="9"/>
                <c:pt idx="0">
                  <c:v>9.200234706865773E-2</c:v>
                </c:pt>
                <c:pt idx="1">
                  <c:v>9.0893820458679997E-2</c:v>
                </c:pt>
                <c:pt idx="2">
                  <c:v>4.6951931836684002E-2</c:v>
                </c:pt>
                <c:pt idx="3">
                  <c:v>6.4281390283198681E-2</c:v>
                </c:pt>
                <c:pt idx="4">
                  <c:v>9.4024756822069788E-2</c:v>
                </c:pt>
                <c:pt idx="5">
                  <c:v>9.3736106858752333E-2</c:v>
                </c:pt>
                <c:pt idx="6">
                  <c:v>0.1034974112921867</c:v>
                </c:pt>
                <c:pt idx="7">
                  <c:v>7.8156792553522481E-2</c:v>
                </c:pt>
                <c:pt idx="8">
                  <c:v>3.7865037136778579E-2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868864"/>
        <c:axId val="102870400"/>
      </c:lineChart>
      <c:catAx>
        <c:axId val="10286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2870400"/>
        <c:crosses val="autoZero"/>
        <c:auto val="1"/>
        <c:lblAlgn val="ctr"/>
        <c:lblOffset val="100"/>
        <c:noMultiLvlLbl val="0"/>
      </c:catAx>
      <c:valAx>
        <c:axId val="102870400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10286886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600"/>
          </a:pPr>
          <a:endParaRPr lang="es-C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Todos!$N$4</c:f>
              <c:strCache>
                <c:ptCount val="1"/>
                <c:pt idx="0">
                  <c:v>MICRO</c:v>
                </c:pt>
              </c:strCache>
            </c:strRef>
          </c:tx>
          <c:invertIfNegative val="0"/>
          <c:cat>
            <c:numRef>
              <c:f>Todos!$O$3:$X$3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Todos!$O$4:$X$4</c:f>
              <c:numCache>
                <c:formatCode>_-* #,##0_-;\-* #,##0_-;_-* "-"??_-;_-@_-</c:formatCode>
                <c:ptCount val="10"/>
                <c:pt idx="0">
                  <c:v>5694596.0160969198</c:v>
                </c:pt>
                <c:pt idx="1">
                  <c:v>5851225.0943013132</c:v>
                </c:pt>
                <c:pt idx="2">
                  <c:v>6857333.7564262515</c:v>
                </c:pt>
                <c:pt idx="3">
                  <c:v>5421039.8731227266</c:v>
                </c:pt>
                <c:pt idx="4">
                  <c:v>5358998.1289534811</c:v>
                </c:pt>
                <c:pt idx="5">
                  <c:v>5692502.2821362782</c:v>
                </c:pt>
                <c:pt idx="6">
                  <c:v>6076055.7905566338</c:v>
                </c:pt>
                <c:pt idx="7">
                  <c:v>6887886.577078349</c:v>
                </c:pt>
                <c:pt idx="8">
                  <c:v>4386580.370000001</c:v>
                </c:pt>
                <c:pt idx="9">
                  <c:v>4381354.5100000007</c:v>
                </c:pt>
              </c:numCache>
            </c:numRef>
          </c:val>
        </c:ser>
        <c:ser>
          <c:idx val="1"/>
          <c:order val="1"/>
          <c:tx>
            <c:strRef>
              <c:f>Todos!$N$5</c:f>
              <c:strCache>
                <c:ptCount val="1"/>
                <c:pt idx="0">
                  <c:v>PEQUEÑA</c:v>
                </c:pt>
              </c:strCache>
            </c:strRef>
          </c:tx>
          <c:invertIfNegative val="0"/>
          <c:cat>
            <c:numRef>
              <c:f>Todos!$O$3:$X$3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Todos!$O$5:$X$5</c:f>
              <c:numCache>
                <c:formatCode>_-* #,##0_-;\-* #,##0_-;_-* "-"??_-;_-@_-</c:formatCode>
                <c:ptCount val="10"/>
                <c:pt idx="0">
                  <c:v>15838791.018135929</c:v>
                </c:pt>
                <c:pt idx="1">
                  <c:v>15554795.403997786</c:v>
                </c:pt>
                <c:pt idx="2">
                  <c:v>19041494.042477429</c:v>
                </c:pt>
                <c:pt idx="3">
                  <c:v>15043720.838852629</c:v>
                </c:pt>
                <c:pt idx="4">
                  <c:v>14894687.397703439</c:v>
                </c:pt>
                <c:pt idx="5">
                  <c:v>17189601.636486135</c:v>
                </c:pt>
                <c:pt idx="6">
                  <c:v>19070977.912677404</c:v>
                </c:pt>
                <c:pt idx="7">
                  <c:v>21902452.984311607</c:v>
                </c:pt>
                <c:pt idx="8">
                  <c:v>13999538.859999999</c:v>
                </c:pt>
                <c:pt idx="9">
                  <c:v>14906959.420000002</c:v>
                </c:pt>
              </c:numCache>
            </c:numRef>
          </c:val>
        </c:ser>
        <c:ser>
          <c:idx val="2"/>
          <c:order val="2"/>
          <c:tx>
            <c:strRef>
              <c:f>Todos!$N$6</c:f>
              <c:strCache>
                <c:ptCount val="1"/>
                <c:pt idx="0">
                  <c:v>MEDIANA 1</c:v>
                </c:pt>
              </c:strCache>
            </c:strRef>
          </c:tx>
          <c:invertIfNegative val="0"/>
          <c:cat>
            <c:numRef>
              <c:f>Todos!$O$3:$X$3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Todos!$O$6:$X$6</c:f>
              <c:numCache>
                <c:formatCode>_-* #,##0_-;\-* #,##0_-;_-* "-"??_-;_-@_-</c:formatCode>
                <c:ptCount val="10"/>
                <c:pt idx="0">
                  <c:v>6592707.1906000515</c:v>
                </c:pt>
                <c:pt idx="1">
                  <c:v>6820680.0136220735</c:v>
                </c:pt>
                <c:pt idx="2">
                  <c:v>8065107.6234711809</c:v>
                </c:pt>
                <c:pt idx="3">
                  <c:v>5429234.7099087173</c:v>
                </c:pt>
                <c:pt idx="4">
                  <c:v>5587623.5419271737</c:v>
                </c:pt>
                <c:pt idx="5">
                  <c:v>5500174.529856381</c:v>
                </c:pt>
                <c:pt idx="6">
                  <c:v>6735377.2317078784</c:v>
                </c:pt>
                <c:pt idx="7">
                  <c:v>7266191.1174272653</c:v>
                </c:pt>
                <c:pt idx="8">
                  <c:v>5199321.9899999993</c:v>
                </c:pt>
                <c:pt idx="9">
                  <c:v>5694655.1800000006</c:v>
                </c:pt>
              </c:numCache>
            </c:numRef>
          </c:val>
        </c:ser>
        <c:ser>
          <c:idx val="3"/>
          <c:order val="3"/>
          <c:tx>
            <c:strRef>
              <c:f>Todos!$N$7</c:f>
              <c:strCache>
                <c:ptCount val="1"/>
                <c:pt idx="0">
                  <c:v>MEDIANA 2</c:v>
                </c:pt>
              </c:strCache>
            </c:strRef>
          </c:tx>
          <c:invertIfNegative val="0"/>
          <c:cat>
            <c:numRef>
              <c:f>Todos!$O$3:$X$3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Todos!$O$7:$X$7</c:f>
              <c:numCache>
                <c:formatCode>_-* #,##0_-;\-* #,##0_-;_-* "-"??_-;_-@_-</c:formatCode>
                <c:ptCount val="10"/>
                <c:pt idx="0">
                  <c:v>7529140.2222939469</c:v>
                </c:pt>
                <c:pt idx="1">
                  <c:v>6787132.396650645</c:v>
                </c:pt>
                <c:pt idx="2">
                  <c:v>6921915.2773158215</c:v>
                </c:pt>
                <c:pt idx="3">
                  <c:v>6123050.0370842768</c:v>
                </c:pt>
                <c:pt idx="4">
                  <c:v>6447978.272362859</c:v>
                </c:pt>
                <c:pt idx="5">
                  <c:v>6750278.6597462278</c:v>
                </c:pt>
                <c:pt idx="6">
                  <c:v>5712953.1283573471</c:v>
                </c:pt>
                <c:pt idx="7">
                  <c:v>9474978.2318434194</c:v>
                </c:pt>
                <c:pt idx="8">
                  <c:v>5212821.4700000007</c:v>
                </c:pt>
                <c:pt idx="9">
                  <c:v>5614731.9900000002</c:v>
                </c:pt>
              </c:numCache>
            </c:numRef>
          </c:val>
        </c:ser>
        <c:ser>
          <c:idx val="4"/>
          <c:order val="4"/>
          <c:tx>
            <c:strRef>
              <c:f>Todos!$N$8</c:f>
              <c:strCache>
                <c:ptCount val="1"/>
                <c:pt idx="0">
                  <c:v>GRANDE</c:v>
                </c:pt>
              </c:strCache>
            </c:strRef>
          </c:tx>
          <c:invertIfNegative val="0"/>
          <c:cat>
            <c:numRef>
              <c:f>Todos!$O$3:$X$3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Todos!$O$8:$X$8</c:f>
              <c:numCache>
                <c:formatCode>_-* #,##0_-;\-* #,##0_-;_-* "-"??_-;_-@_-</c:formatCode>
                <c:ptCount val="10"/>
                <c:pt idx="0">
                  <c:v>9817190.6528731473</c:v>
                </c:pt>
                <c:pt idx="1">
                  <c:v>11715926.741428178</c:v>
                </c:pt>
                <c:pt idx="2">
                  <c:v>13756609.500309305</c:v>
                </c:pt>
                <c:pt idx="3">
                  <c:v>25241358.301031657</c:v>
                </c:pt>
                <c:pt idx="4">
                  <c:v>24875411.209053051</c:v>
                </c:pt>
                <c:pt idx="5">
                  <c:v>25720313.081774969</c:v>
                </c:pt>
                <c:pt idx="6">
                  <c:v>30476964.336700745</c:v>
                </c:pt>
                <c:pt idx="7">
                  <c:v>31751191.159339353</c:v>
                </c:pt>
                <c:pt idx="8">
                  <c:v>57970465.139999993</c:v>
                </c:pt>
                <c:pt idx="9">
                  <c:v>65781485.030000001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96407936"/>
        <c:axId val="96409472"/>
      </c:barChart>
      <c:catAx>
        <c:axId val="96407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6409472"/>
        <c:crosses val="autoZero"/>
        <c:auto val="1"/>
        <c:lblAlgn val="ctr"/>
        <c:lblOffset val="100"/>
        <c:noMultiLvlLbl val="0"/>
      </c:catAx>
      <c:valAx>
        <c:axId val="96409472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none"/>
        <c:minorTickMark val="none"/>
        <c:tickLblPos val="nextTo"/>
        <c:crossAx val="964079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000"/>
          </a:pPr>
          <a:endParaRPr lang="es-C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Todos!$N$13</c:f>
              <c:strCache>
                <c:ptCount val="1"/>
                <c:pt idx="0">
                  <c:v>MICRO</c:v>
                </c:pt>
              </c:strCache>
            </c:strRef>
          </c:tx>
          <c:invertIfNegative val="0"/>
          <c:cat>
            <c:numRef>
              <c:f>Todos!$O$12:$X$12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Todos!$O$13:$X$13</c:f>
              <c:numCache>
                <c:formatCode>_-* #,##0_-;\-* #,##0_-;_-* "-"??_-;_-@_-</c:formatCode>
                <c:ptCount val="10"/>
                <c:pt idx="0">
                  <c:v>297500925.69410914</c:v>
                </c:pt>
                <c:pt idx="1">
                  <c:v>306348236.58276314</c:v>
                </c:pt>
                <c:pt idx="2">
                  <c:v>312528226.54984307</c:v>
                </c:pt>
                <c:pt idx="3">
                  <c:v>315684953.72286361</c:v>
                </c:pt>
                <c:pt idx="4">
                  <c:v>322516477.89208484</c:v>
                </c:pt>
                <c:pt idx="5">
                  <c:v>328583578.82155311</c:v>
                </c:pt>
                <c:pt idx="6">
                  <c:v>344453217.54246837</c:v>
                </c:pt>
                <c:pt idx="7">
                  <c:v>357310440.57980925</c:v>
                </c:pt>
                <c:pt idx="8">
                  <c:v>368619692.47804886</c:v>
                </c:pt>
                <c:pt idx="9">
                  <c:v>376890693.37434465</c:v>
                </c:pt>
              </c:numCache>
            </c:numRef>
          </c:val>
        </c:ser>
        <c:ser>
          <c:idx val="1"/>
          <c:order val="1"/>
          <c:tx>
            <c:strRef>
              <c:f>Todos!$N$14</c:f>
              <c:strCache>
                <c:ptCount val="1"/>
                <c:pt idx="0">
                  <c:v>PEQUEÑA</c:v>
                </c:pt>
              </c:strCache>
            </c:strRef>
          </c:tx>
          <c:invertIfNegative val="0"/>
          <c:cat>
            <c:numRef>
              <c:f>Todos!$O$12:$X$12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Todos!$O$14:$X$14</c:f>
              <c:numCache>
                <c:formatCode>_-* #,##0_-;\-* #,##0_-;_-* "-"??_-;_-@_-</c:formatCode>
                <c:ptCount val="10"/>
                <c:pt idx="0">
                  <c:v>868787091.18176842</c:v>
                </c:pt>
                <c:pt idx="1">
                  <c:v>919882417.66599476</c:v>
                </c:pt>
                <c:pt idx="2">
                  <c:v>975524639.02935672</c:v>
                </c:pt>
                <c:pt idx="3">
                  <c:v>1009191422.0889159</c:v>
                </c:pt>
                <c:pt idx="4">
                  <c:v>1022499541.5394747</c:v>
                </c:pt>
                <c:pt idx="5">
                  <c:v>1104847220.3149059</c:v>
                </c:pt>
                <c:pt idx="6">
                  <c:v>1199498624.8696373</c:v>
                </c:pt>
                <c:pt idx="7">
                  <c:v>1275687033.7647688</c:v>
                </c:pt>
                <c:pt idx="8">
                  <c:v>1332111182.2530897</c:v>
                </c:pt>
                <c:pt idx="9">
                  <c:v>1361272773.6237369</c:v>
                </c:pt>
              </c:numCache>
            </c:numRef>
          </c:val>
        </c:ser>
        <c:ser>
          <c:idx val="2"/>
          <c:order val="2"/>
          <c:tx>
            <c:strRef>
              <c:f>Todos!$N$15</c:f>
              <c:strCache>
                <c:ptCount val="1"/>
                <c:pt idx="0">
                  <c:v>MEDIANA 1</c:v>
                </c:pt>
              </c:strCache>
            </c:strRef>
          </c:tx>
          <c:invertIfNegative val="0"/>
          <c:cat>
            <c:numRef>
              <c:f>Todos!$O$12:$X$12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Todos!$O$15:$X$15</c:f>
              <c:numCache>
                <c:formatCode>_-* #,##0_-;\-* #,##0_-;_-* "-"??_-;_-@_-</c:formatCode>
                <c:ptCount val="10"/>
                <c:pt idx="0">
                  <c:v>381712384.70234865</c:v>
                </c:pt>
                <c:pt idx="1">
                  <c:v>406547921.73653406</c:v>
                </c:pt>
                <c:pt idx="2">
                  <c:v>436360793.87048674</c:v>
                </c:pt>
                <c:pt idx="3">
                  <c:v>457787348.59557754</c:v>
                </c:pt>
                <c:pt idx="4">
                  <c:v>452127093.46314144</c:v>
                </c:pt>
                <c:pt idx="5">
                  <c:v>497093378.9010458</c:v>
                </c:pt>
                <c:pt idx="6">
                  <c:v>533411320.40386951</c:v>
                </c:pt>
                <c:pt idx="7">
                  <c:v>577509010.21337485</c:v>
                </c:pt>
                <c:pt idx="8">
                  <c:v>599361797.61516118</c:v>
                </c:pt>
                <c:pt idx="9">
                  <c:v>614755325.86080778</c:v>
                </c:pt>
              </c:numCache>
            </c:numRef>
          </c:val>
        </c:ser>
        <c:ser>
          <c:idx val="3"/>
          <c:order val="3"/>
          <c:tx>
            <c:strRef>
              <c:f>Todos!$N$16</c:f>
              <c:strCache>
                <c:ptCount val="1"/>
                <c:pt idx="0">
                  <c:v>MEDIANA 2</c:v>
                </c:pt>
              </c:strCache>
            </c:strRef>
          </c:tx>
          <c:invertIfNegative val="0"/>
          <c:cat>
            <c:numRef>
              <c:f>Todos!$O$12:$X$12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Todos!$O$16:$X$16</c:f>
              <c:numCache>
                <c:formatCode>_-* #,##0_-;\-* #,##0_-;_-* "-"??_-;_-@_-</c:formatCode>
                <c:ptCount val="10"/>
                <c:pt idx="0">
                  <c:v>474381170.81555682</c:v>
                </c:pt>
                <c:pt idx="1">
                  <c:v>495280615.66022992</c:v>
                </c:pt>
                <c:pt idx="2">
                  <c:v>528073962.85688066</c:v>
                </c:pt>
                <c:pt idx="3">
                  <c:v>548600477.13025856</c:v>
                </c:pt>
                <c:pt idx="4">
                  <c:v>552015813.69544363</c:v>
                </c:pt>
                <c:pt idx="5">
                  <c:v>584848392.1720469</c:v>
                </c:pt>
                <c:pt idx="6">
                  <c:v>645516940.39117193</c:v>
                </c:pt>
                <c:pt idx="7">
                  <c:v>685710310.19321346</c:v>
                </c:pt>
                <c:pt idx="8">
                  <c:v>715291557.89400017</c:v>
                </c:pt>
                <c:pt idx="9">
                  <c:v>729427289.28549504</c:v>
                </c:pt>
              </c:numCache>
            </c:numRef>
          </c:val>
        </c:ser>
        <c:ser>
          <c:idx val="4"/>
          <c:order val="4"/>
          <c:tx>
            <c:strRef>
              <c:f>Todos!$N$17</c:f>
              <c:strCache>
                <c:ptCount val="1"/>
                <c:pt idx="0">
                  <c:v>GRANDE</c:v>
                </c:pt>
              </c:strCache>
            </c:strRef>
          </c:tx>
          <c:invertIfNegative val="0"/>
          <c:cat>
            <c:numRef>
              <c:f>Todos!$O$12:$X$12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Todos!$O$17:$X$17</c:f>
              <c:numCache>
                <c:formatCode>_-* #,##0_-;\-* #,##0_-;_-* "-"??_-;_-@_-</c:formatCode>
                <c:ptCount val="10"/>
                <c:pt idx="0">
                  <c:v>9704745273.5562153</c:v>
                </c:pt>
                <c:pt idx="1">
                  <c:v>11106486148.564482</c:v>
                </c:pt>
                <c:pt idx="2">
                  <c:v>11599901229.143438</c:v>
                </c:pt>
                <c:pt idx="3">
                  <c:v>13909203235.182375</c:v>
                </c:pt>
                <c:pt idx="4">
                  <c:v>12147911060.249847</c:v>
                </c:pt>
                <c:pt idx="5">
                  <c:v>13356130006.550442</c:v>
                </c:pt>
                <c:pt idx="6">
                  <c:v>15595440382.832846</c:v>
                </c:pt>
                <c:pt idx="7">
                  <c:v>15270811518.438833</c:v>
                </c:pt>
                <c:pt idx="8">
                  <c:v>16370080895.8097</c:v>
                </c:pt>
                <c:pt idx="9">
                  <c:v>17880770593.825615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96472064"/>
        <c:axId val="96473856"/>
      </c:barChart>
      <c:catAx>
        <c:axId val="9647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6473856"/>
        <c:crosses val="autoZero"/>
        <c:auto val="1"/>
        <c:lblAlgn val="ctr"/>
        <c:lblOffset val="100"/>
        <c:noMultiLvlLbl val="0"/>
      </c:catAx>
      <c:valAx>
        <c:axId val="96473856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none"/>
        <c:minorTickMark val="none"/>
        <c:tickLblPos val="nextTo"/>
        <c:crossAx val="9647206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000"/>
          </a:pPr>
          <a:endParaRPr lang="es-C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Todos!$N$22</c:f>
              <c:strCache>
                <c:ptCount val="1"/>
                <c:pt idx="0">
                  <c:v>MICRO</c:v>
                </c:pt>
              </c:strCache>
            </c:strRef>
          </c:tx>
          <c:invertIfNegative val="0"/>
          <c:cat>
            <c:numRef>
              <c:f>Todos!$O$21:$X$21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Todos!$O$22:$X$22</c:f>
              <c:numCache>
                <c:formatCode>0.00%</c:formatCode>
                <c:ptCount val="10"/>
                <c:pt idx="0">
                  <c:v>1.9141439653710898E-2</c:v>
                </c:pt>
                <c:pt idx="1">
                  <c:v>1.9099914396669113E-2</c:v>
                </c:pt>
                <c:pt idx="2">
                  <c:v>2.1941486156715578E-2</c:v>
                </c:pt>
                <c:pt idx="3">
                  <c:v>1.7172309953935271E-2</c:v>
                </c:pt>
                <c:pt idx="4">
                  <c:v>1.6616199469803899E-2</c:v>
                </c:pt>
                <c:pt idx="5">
                  <c:v>1.7324366307507284E-2</c:v>
                </c:pt>
                <c:pt idx="6">
                  <c:v>1.7639712684081703E-2</c:v>
                </c:pt>
                <c:pt idx="7">
                  <c:v>1.9277036981906671E-2</c:v>
                </c:pt>
                <c:pt idx="8">
                  <c:v>1.1900016356997042E-2</c:v>
                </c:pt>
                <c:pt idx="9">
                  <c:v>1.1625000529392866E-2</c:v>
                </c:pt>
              </c:numCache>
            </c:numRef>
          </c:val>
        </c:ser>
        <c:ser>
          <c:idx val="1"/>
          <c:order val="1"/>
          <c:tx>
            <c:strRef>
              <c:f>Todos!$N$23</c:f>
              <c:strCache>
                <c:ptCount val="1"/>
                <c:pt idx="0">
                  <c:v>PEQUEÑA</c:v>
                </c:pt>
              </c:strCache>
            </c:strRef>
          </c:tx>
          <c:invertIfNegative val="0"/>
          <c:cat>
            <c:numRef>
              <c:f>Todos!$O$21:$X$21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Todos!$O$23:$X$23</c:f>
              <c:numCache>
                <c:formatCode>0.00%</c:formatCode>
                <c:ptCount val="10"/>
                <c:pt idx="0">
                  <c:v>1.8230923524187266E-2</c:v>
                </c:pt>
                <c:pt idx="1">
                  <c:v>1.6909547465277962E-2</c:v>
                </c:pt>
                <c:pt idx="2">
                  <c:v>1.9519234349040782E-2</c:v>
                </c:pt>
                <c:pt idx="3">
                  <c:v>1.4906707002833785E-2</c:v>
                </c:pt>
                <c:pt idx="4">
                  <c:v>1.4566937971706086E-2</c:v>
                </c:pt>
                <c:pt idx="5">
                  <c:v>1.5558351707294624E-2</c:v>
                </c:pt>
                <c:pt idx="6">
                  <c:v>1.5899124448558712E-2</c:v>
                </c:pt>
                <c:pt idx="7">
                  <c:v>1.7169142904646252E-2</c:v>
                </c:pt>
                <c:pt idx="8">
                  <c:v>1.0509287097434039E-2</c:v>
                </c:pt>
                <c:pt idx="9">
                  <c:v>1.0950751171139169E-2</c:v>
                </c:pt>
              </c:numCache>
            </c:numRef>
          </c:val>
        </c:ser>
        <c:ser>
          <c:idx val="2"/>
          <c:order val="2"/>
          <c:tx>
            <c:strRef>
              <c:f>Todos!$N$24</c:f>
              <c:strCache>
                <c:ptCount val="1"/>
                <c:pt idx="0">
                  <c:v>MEDIANA 1</c:v>
                </c:pt>
              </c:strCache>
            </c:strRef>
          </c:tx>
          <c:invertIfNegative val="0"/>
          <c:cat>
            <c:numRef>
              <c:f>Todos!$O$21:$X$21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Todos!$O$24:$X$24</c:f>
              <c:numCache>
                <c:formatCode>0.00%</c:formatCode>
                <c:ptCount val="10"/>
                <c:pt idx="0">
                  <c:v>1.7271399762784502E-2</c:v>
                </c:pt>
                <c:pt idx="1">
                  <c:v>1.6777062798619489E-2</c:v>
                </c:pt>
                <c:pt idx="2">
                  <c:v>1.848265870069191E-2</c:v>
                </c:pt>
                <c:pt idx="3">
                  <c:v>1.1859730782348595E-2</c:v>
                </c:pt>
                <c:pt idx="4">
                  <c:v>1.2358524013962218E-2</c:v>
                </c:pt>
                <c:pt idx="5">
                  <c:v>1.1064670670158486E-2</c:v>
                </c:pt>
                <c:pt idx="6">
                  <c:v>1.2626985918874432E-2</c:v>
                </c:pt>
                <c:pt idx="7">
                  <c:v>1.2581952816186527E-2</c:v>
                </c:pt>
                <c:pt idx="8">
                  <c:v>8.6747637415129104E-3</c:v>
                </c:pt>
                <c:pt idx="9">
                  <c:v>9.2632872631499222E-3</c:v>
                </c:pt>
              </c:numCache>
            </c:numRef>
          </c:val>
        </c:ser>
        <c:ser>
          <c:idx val="3"/>
          <c:order val="3"/>
          <c:tx>
            <c:strRef>
              <c:f>Todos!$N$25</c:f>
              <c:strCache>
                <c:ptCount val="1"/>
                <c:pt idx="0">
                  <c:v>MEDIANA 2</c:v>
                </c:pt>
              </c:strCache>
            </c:strRef>
          </c:tx>
          <c:invertIfNegative val="0"/>
          <c:cat>
            <c:numRef>
              <c:f>Todos!$O$21:$X$21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Todos!$O$25:$X$25</c:f>
              <c:numCache>
                <c:formatCode>0.00%</c:formatCode>
                <c:ptCount val="10"/>
                <c:pt idx="0">
                  <c:v>1.5871498882111694E-2</c:v>
                </c:pt>
                <c:pt idx="1">
                  <c:v>1.3703609998148446E-2</c:v>
                </c:pt>
                <c:pt idx="2">
                  <c:v>1.310785186201617E-2</c:v>
                </c:pt>
                <c:pt idx="3">
                  <c:v>1.1161218942269407E-2</c:v>
                </c:pt>
                <c:pt idx="4">
                  <c:v>1.1680785427499214E-2</c:v>
                </c:pt>
                <c:pt idx="5">
                  <c:v>1.15419290710138E-2</c:v>
                </c:pt>
                <c:pt idx="6">
                  <c:v>8.8501986096529046E-3</c:v>
                </c:pt>
                <c:pt idx="7">
                  <c:v>1.381775669841342E-2</c:v>
                </c:pt>
                <c:pt idx="8">
                  <c:v>7.2876876743070609E-3</c:v>
                </c:pt>
                <c:pt idx="9">
                  <c:v>7.6974526076476635E-3</c:v>
                </c:pt>
              </c:numCache>
            </c:numRef>
          </c:val>
        </c:ser>
        <c:ser>
          <c:idx val="4"/>
          <c:order val="4"/>
          <c:tx>
            <c:strRef>
              <c:f>Todos!$N$26</c:f>
              <c:strCache>
                <c:ptCount val="1"/>
                <c:pt idx="0">
                  <c:v>GRANDE</c:v>
                </c:pt>
              </c:strCache>
            </c:strRef>
          </c:tx>
          <c:invertIfNegative val="0"/>
          <c:cat>
            <c:numRef>
              <c:f>Todos!$O$21:$X$21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Todos!$O$26:$X$26</c:f>
              <c:numCache>
                <c:formatCode>0.00%</c:formatCode>
                <c:ptCount val="10"/>
                <c:pt idx="0">
                  <c:v>1.0115866389222318E-3</c:v>
                </c:pt>
                <c:pt idx="1">
                  <c:v>1.0548724938483326E-3</c:v>
                </c:pt>
                <c:pt idx="2">
                  <c:v>1.1859247099231657E-3</c:v>
                </c:pt>
                <c:pt idx="3">
                  <c:v>1.8147235232845956E-3</c:v>
                </c:pt>
                <c:pt idx="4">
                  <c:v>2.047711008557667E-3</c:v>
                </c:pt>
                <c:pt idx="5">
                  <c:v>1.9257309616753191E-3</c:v>
                </c:pt>
                <c:pt idx="6">
                  <c:v>1.9542227464284488E-3</c:v>
                </c:pt>
                <c:pt idx="7">
                  <c:v>2.0792078483190752E-3</c:v>
                </c:pt>
                <c:pt idx="8">
                  <c:v>3.5412448789326921E-3</c:v>
                </c:pt>
                <c:pt idx="9">
                  <c:v>3.6788954192340522E-3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96535296"/>
        <c:axId val="96536832"/>
      </c:barChart>
      <c:catAx>
        <c:axId val="9653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6536832"/>
        <c:crosses val="autoZero"/>
        <c:auto val="1"/>
        <c:lblAlgn val="ctr"/>
        <c:lblOffset val="100"/>
        <c:noMultiLvlLbl val="0"/>
      </c:catAx>
      <c:valAx>
        <c:axId val="96536832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9653529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000"/>
          </a:pPr>
          <a:endParaRPr lang="es-C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594271589837675E-2"/>
          <c:y val="0.1610955320911362"/>
          <c:w val="0.58324790820771621"/>
          <c:h val="0.83890441343024835"/>
        </c:manualLayout>
      </c:layout>
      <c:pie3D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Todos!$N$31:$N$35</c:f>
              <c:strCache>
                <c:ptCount val="5"/>
                <c:pt idx="0">
                  <c:v>MICRO</c:v>
                </c:pt>
                <c:pt idx="1">
                  <c:v>PEQUEÑA</c:v>
                </c:pt>
                <c:pt idx="2">
                  <c:v>MEDIANA 1</c:v>
                </c:pt>
                <c:pt idx="3">
                  <c:v>MEDIANA 2</c:v>
                </c:pt>
                <c:pt idx="4">
                  <c:v>GRANDE</c:v>
                </c:pt>
              </c:strCache>
            </c:strRef>
          </c:cat>
          <c:val>
            <c:numRef>
              <c:f>Todos!$Q$31:$Q$35</c:f>
              <c:numCache>
                <c:formatCode>0.00%</c:formatCode>
                <c:ptCount val="5"/>
                <c:pt idx="0">
                  <c:v>4.5459550821380243E-2</c:v>
                </c:pt>
                <c:pt idx="1">
                  <c:v>0.15466990351934407</c:v>
                </c:pt>
                <c:pt idx="2">
                  <c:v>5.9085943850146525E-2</c:v>
                </c:pt>
                <c:pt idx="3">
                  <c:v>5.8256686069403318E-2</c:v>
                </c:pt>
                <c:pt idx="4">
                  <c:v>0.68252791573972593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658871129480901"/>
          <c:y val="0.30990392227662039"/>
          <c:w val="0.22923792060239045"/>
          <c:h val="0.31066728490723028"/>
        </c:manualLayout>
      </c:layout>
      <c:overlay val="0"/>
      <c:txPr>
        <a:bodyPr/>
        <a:lstStyle/>
        <a:p>
          <a:pPr>
            <a:defRPr sz="1000"/>
          </a:pPr>
          <a:endParaRPr lang="es-CL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965AE-7150-4710-A98D-09667B8DB37F}" type="datetimeFigureOut">
              <a:rPr lang="es-CL" smtClean="0"/>
              <a:t>12/05/2016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317FC-32D3-4D7D-A56A-86A2FA7A886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3953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17FC-32D3-4D7D-A56A-86A2FA7A886E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6670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17FC-32D3-4D7D-A56A-86A2FA7A886E}" type="slidenum">
              <a:rPr lang="es-CL" smtClean="0">
                <a:solidFill>
                  <a:prstClr val="black"/>
                </a:solidFill>
              </a:rPr>
              <a:pPr/>
              <a:t>35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670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17FC-32D3-4D7D-A56A-86A2FA7A886E}" type="slidenum">
              <a:rPr lang="es-CL" smtClean="0">
                <a:solidFill>
                  <a:prstClr val="black"/>
                </a:solidFill>
              </a:rPr>
              <a:pPr/>
              <a:t>36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670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17FC-32D3-4D7D-A56A-86A2FA7A886E}" type="slidenum">
              <a:rPr lang="es-CL" smtClean="0">
                <a:solidFill>
                  <a:prstClr val="black"/>
                </a:solidFill>
              </a:rPr>
              <a:pPr/>
              <a:t>37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670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17FC-32D3-4D7D-A56A-86A2FA7A886E}" type="slidenum">
              <a:rPr lang="es-CL" smtClean="0">
                <a:solidFill>
                  <a:prstClr val="black"/>
                </a:solidFill>
              </a:rPr>
              <a:pPr/>
              <a:t>38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670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17FC-32D3-4D7D-A56A-86A2FA7A886E}" type="slidenum">
              <a:rPr lang="es-CL" smtClean="0">
                <a:solidFill>
                  <a:prstClr val="black"/>
                </a:solidFill>
              </a:rPr>
              <a:pPr/>
              <a:t>39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670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17FC-32D3-4D7D-A56A-86A2FA7A886E}" type="slidenum">
              <a:rPr lang="es-CL" smtClean="0">
                <a:solidFill>
                  <a:prstClr val="black"/>
                </a:solidFill>
              </a:rPr>
              <a:pPr/>
              <a:t>40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670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17FC-32D3-4D7D-A56A-86A2FA7A886E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6670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17FC-32D3-4D7D-A56A-86A2FA7A886E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6670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17FC-32D3-4D7D-A56A-86A2FA7A886E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6670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17FC-32D3-4D7D-A56A-86A2FA7A886E}" type="slidenum">
              <a:rPr lang="es-CL" smtClean="0">
                <a:solidFill>
                  <a:prstClr val="black"/>
                </a:solidFill>
              </a:rPr>
              <a:pPr/>
              <a:t>18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670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17FC-32D3-4D7D-A56A-86A2FA7A886E}" type="slidenum">
              <a:rPr lang="es-CL" smtClean="0">
                <a:solidFill>
                  <a:prstClr val="black"/>
                </a:solidFill>
              </a:rPr>
              <a:pPr/>
              <a:t>22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670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17FC-32D3-4D7D-A56A-86A2FA7A886E}" type="slidenum">
              <a:rPr lang="es-CL" smtClean="0">
                <a:solidFill>
                  <a:prstClr val="black"/>
                </a:solidFill>
              </a:rPr>
              <a:pPr/>
              <a:t>26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670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17FC-32D3-4D7D-A56A-86A2FA7A886E}" type="slidenum">
              <a:rPr lang="es-CL" smtClean="0">
                <a:solidFill>
                  <a:prstClr val="black"/>
                </a:solidFill>
              </a:rPr>
              <a:pPr/>
              <a:t>30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670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17FC-32D3-4D7D-A56A-86A2FA7A886E}" type="slidenum">
              <a:rPr lang="es-CL" smtClean="0">
                <a:solidFill>
                  <a:prstClr val="black"/>
                </a:solidFill>
              </a:rPr>
              <a:pPr/>
              <a:t>34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670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99484-4687-4EB3-AC16-1DBBC690093D}" type="datetime1">
              <a:rPr lang="es-CL" smtClean="0"/>
              <a:t>12/05/2016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626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6C82-41F4-4ED5-96BC-BC643815073C}" type="datetime1">
              <a:rPr lang="es-CL" smtClean="0"/>
              <a:t>12/05/2016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212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4FED-F7A2-4BEF-B049-D03E2414A66D}" type="datetime1">
              <a:rPr lang="es-CL" smtClean="0"/>
              <a:t>12/05/2016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1246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8BF02-FB9B-4B67-BCB0-E56C52799EAD}" type="datetime1">
              <a:rPr lang="es-CL" smtClean="0"/>
              <a:t>12/05/2016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23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E034-9543-4396-A8FD-87C60084233D}" type="datetime1">
              <a:rPr lang="es-CL" smtClean="0"/>
              <a:t>12/05/2016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3347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03F8-D504-429E-97A7-0065C0D9AC5F}" type="datetime1">
              <a:rPr lang="es-CL" smtClean="0"/>
              <a:t>12/05/2016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048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C84E-7C6E-48DB-9E53-91F0AD86D101}" type="datetime1">
              <a:rPr lang="es-CL" smtClean="0"/>
              <a:t>12/05/2016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9863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5E29-8A03-4150-BD10-C71D1ACB1361}" type="datetime1">
              <a:rPr lang="es-CL" smtClean="0"/>
              <a:t>12/05/2016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2662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E8C1-0297-45B9-978F-BAC2C00F0699}" type="datetime1">
              <a:rPr lang="es-CL" smtClean="0"/>
              <a:t>12/05/2016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2831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011C-7BC9-41AA-B1B5-6A13048E8356}" type="datetime1">
              <a:rPr lang="es-CL" smtClean="0"/>
              <a:t>12/05/2016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6869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7A95-E341-4676-82E7-739A12179D96}" type="datetime1">
              <a:rPr lang="es-CL" smtClean="0"/>
              <a:t>12/05/2016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825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A9B4E-9576-46D5-B980-980DFCB581B2}" type="datetime1">
              <a:rPr lang="es-CL" smtClean="0"/>
              <a:t>12/05/2016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5EE7E-B888-4FBD-B7D1-AAA8113E5A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189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chart" Target="../charts/char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chart" Target="../charts/char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1.x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chart" Target="../charts/char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6.xml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1.xml"/><Relationship Id="rId4" Type="http://schemas.openxmlformats.org/officeDocument/2006/relationships/image" Target="../media/image2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5.xml"/><Relationship Id="rId4" Type="http://schemas.openxmlformats.org/officeDocument/2006/relationships/chart" Target="../charts/char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6.xml"/><Relationship Id="rId4" Type="http://schemas.openxmlformats.org/officeDocument/2006/relationships/image" Target="../media/image3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0.xml"/><Relationship Id="rId4" Type="http://schemas.openxmlformats.org/officeDocument/2006/relationships/chart" Target="../charts/chart3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2.xml"/><Relationship Id="rId5" Type="http://schemas.openxmlformats.org/officeDocument/2006/relationships/chart" Target="../charts/chart41.xml"/><Relationship Id="rId4" Type="http://schemas.openxmlformats.org/officeDocument/2006/relationships/image" Target="../media/image3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4.xml"/><Relationship Id="rId5" Type="http://schemas.openxmlformats.org/officeDocument/2006/relationships/chart" Target="../charts/chart43.xml"/><Relationship Id="rId4" Type="http://schemas.openxmlformats.org/officeDocument/2006/relationships/image" Target="../media/image3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6.xml"/><Relationship Id="rId5" Type="http://schemas.openxmlformats.org/officeDocument/2006/relationships/chart" Target="../charts/chart45.xml"/><Relationship Id="rId4" Type="http://schemas.openxmlformats.org/officeDocument/2006/relationships/image" Target="../media/image38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8.xml"/><Relationship Id="rId5" Type="http://schemas.openxmlformats.org/officeDocument/2006/relationships/chart" Target="../charts/chart47.xml"/><Relationship Id="rId4" Type="http://schemas.openxmlformats.org/officeDocument/2006/relationships/image" Target="../media/image39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5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1.xml"/><Relationship Id="rId5" Type="http://schemas.openxmlformats.org/officeDocument/2006/relationships/chart" Target="../charts/chart50.xml"/><Relationship Id="rId4" Type="http://schemas.openxmlformats.org/officeDocument/2006/relationships/chart" Target="../charts/chart4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2411760" y="980728"/>
            <a:ext cx="5112568" cy="4896544"/>
          </a:xfrm>
          <a:prstGeom prst="rect">
            <a:avLst/>
          </a:prstGeom>
        </p:spPr>
      </p:pic>
      <p:pic>
        <p:nvPicPr>
          <p:cNvPr id="4" name="Imagen 8" descr="logo PDZE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773" y="620688"/>
            <a:ext cx="4186058" cy="1084179"/>
          </a:xfrm>
          <a:prstGeom prst="rect">
            <a:avLst/>
          </a:prstGeom>
          <a:noFill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466794" y="2708920"/>
            <a:ext cx="8425686" cy="1714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6000" b="1" dirty="0" smtClean="0">
                <a:solidFill>
                  <a:srgbClr val="C00000"/>
                </a:solidFill>
              </a:rPr>
              <a:t>Estatuto para el Desarrollo de Magallanes y Antártica Chilena</a:t>
            </a:r>
          </a:p>
          <a:p>
            <a:r>
              <a:rPr lang="es-CL" sz="2800" b="1" dirty="0" smtClean="0">
                <a:solidFill>
                  <a:srgbClr val="C00000"/>
                </a:solidFill>
              </a:rPr>
              <a:t>Estadísticas para la confección del</a:t>
            </a:r>
          </a:p>
          <a:p>
            <a:r>
              <a:rPr lang="es-CL" sz="2800" b="1" dirty="0" smtClean="0">
                <a:solidFill>
                  <a:srgbClr val="C00000"/>
                </a:solidFill>
              </a:rPr>
              <a:t>Informe Financiero Proyectado</a:t>
            </a:r>
            <a:endParaRPr lang="es-CL" sz="2400" b="1" dirty="0" smtClean="0">
              <a:solidFill>
                <a:srgbClr val="C00000"/>
              </a:solidFill>
            </a:endParaRPr>
          </a:p>
          <a:p>
            <a:r>
              <a:rPr lang="es-CL" sz="2400" b="1" dirty="0" smtClean="0">
                <a:solidFill>
                  <a:srgbClr val="C00000"/>
                </a:solidFill>
              </a:rPr>
              <a:t>Punta Arenas, </a:t>
            </a:r>
            <a:r>
              <a:rPr lang="es-CL" sz="2400" b="1" dirty="0" smtClean="0">
                <a:solidFill>
                  <a:srgbClr val="C00000"/>
                </a:solidFill>
              </a:rPr>
              <a:t>12.05.2016</a:t>
            </a:r>
            <a:r>
              <a:rPr lang="es-CL" sz="1800" b="1" dirty="0" smtClean="0">
                <a:solidFill>
                  <a:srgbClr val="C00000"/>
                </a:solidFill>
              </a:rPr>
              <a:t>.</a:t>
            </a:r>
            <a:endParaRPr lang="es-CL" sz="1800" b="1" dirty="0">
              <a:solidFill>
                <a:srgbClr val="C00000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93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588224" cy="569326"/>
          </a:xfrm>
        </p:spPr>
        <p:txBody>
          <a:bodyPr>
            <a:normAutofit/>
          </a:bodyPr>
          <a:lstStyle/>
          <a:p>
            <a:pPr algn="l"/>
            <a:r>
              <a:rPr lang="es-CL" sz="3000" b="1" dirty="0" smtClean="0">
                <a:solidFill>
                  <a:srgbClr val="C00000"/>
                </a:solidFill>
              </a:rPr>
              <a:t>Trabajadores en la Región por Tamaño</a:t>
            </a:r>
            <a:endParaRPr lang="es-CL" sz="30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624"/>
            <a:ext cx="190770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/>
              <a:t>10</a:t>
            </a:fld>
            <a:endParaRPr lang="es-CL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3" y="764704"/>
            <a:ext cx="896323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1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8686227"/>
              </p:ext>
            </p:extLst>
          </p:nvPr>
        </p:nvGraphicFramePr>
        <p:xfrm>
          <a:off x="0" y="3176587"/>
          <a:ext cx="9144000" cy="3681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2575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588224" cy="569326"/>
          </a:xfrm>
        </p:spPr>
        <p:txBody>
          <a:bodyPr>
            <a:normAutofit/>
          </a:bodyPr>
          <a:lstStyle/>
          <a:p>
            <a:pPr algn="l"/>
            <a:r>
              <a:rPr lang="es-CL" sz="3000" b="1" dirty="0" smtClean="0">
                <a:solidFill>
                  <a:srgbClr val="C00000"/>
                </a:solidFill>
              </a:rPr>
              <a:t>Trabajadores en el País por Tamaño</a:t>
            </a:r>
            <a:endParaRPr lang="es-CL" sz="30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624"/>
            <a:ext cx="190770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/>
              <a:t>11</a:t>
            </a:fld>
            <a:endParaRPr lang="es-CL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928992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1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0389939"/>
              </p:ext>
            </p:extLst>
          </p:nvPr>
        </p:nvGraphicFramePr>
        <p:xfrm>
          <a:off x="0" y="3176587"/>
          <a:ext cx="9144000" cy="3681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1599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588224" cy="569326"/>
          </a:xfrm>
        </p:spPr>
        <p:txBody>
          <a:bodyPr>
            <a:normAutofit/>
          </a:bodyPr>
          <a:lstStyle/>
          <a:p>
            <a:pPr algn="l"/>
            <a:r>
              <a:rPr lang="es-CL" sz="3000" b="1" dirty="0" smtClean="0">
                <a:solidFill>
                  <a:srgbClr val="C00000"/>
                </a:solidFill>
              </a:rPr>
              <a:t>Proporción Trabajadores Región/País</a:t>
            </a:r>
            <a:endParaRPr lang="es-CL" sz="30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624"/>
            <a:ext cx="190770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/>
              <a:t>12</a:t>
            </a:fld>
            <a:endParaRPr lang="es-CL"/>
          </a:p>
        </p:txBody>
      </p:sp>
      <p:graphicFrame>
        <p:nvGraphicFramePr>
          <p:cNvPr id="9" name="1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3335976"/>
              </p:ext>
            </p:extLst>
          </p:nvPr>
        </p:nvGraphicFramePr>
        <p:xfrm>
          <a:off x="20394" y="3176587"/>
          <a:ext cx="9016102" cy="3681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64096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06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588224" cy="569326"/>
          </a:xfrm>
        </p:spPr>
        <p:txBody>
          <a:bodyPr>
            <a:normAutofit/>
          </a:bodyPr>
          <a:lstStyle/>
          <a:p>
            <a:pPr algn="l"/>
            <a:r>
              <a:rPr lang="es-CL" sz="3000" b="1" dirty="0" smtClean="0">
                <a:solidFill>
                  <a:srgbClr val="C00000"/>
                </a:solidFill>
              </a:rPr>
              <a:t>Trabajadores Región - País Año 2014</a:t>
            </a:r>
            <a:endParaRPr lang="es-CL" sz="30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624"/>
            <a:ext cx="190770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/>
              <a:t>13</a:t>
            </a:fld>
            <a:endParaRPr lang="es-CL"/>
          </a:p>
        </p:txBody>
      </p:sp>
      <p:graphicFrame>
        <p:nvGraphicFramePr>
          <p:cNvPr id="11" name="1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4080784"/>
              </p:ext>
            </p:extLst>
          </p:nvPr>
        </p:nvGraphicFramePr>
        <p:xfrm>
          <a:off x="467544" y="3290888"/>
          <a:ext cx="4562475" cy="356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1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5887746"/>
              </p:ext>
            </p:extLst>
          </p:nvPr>
        </p:nvGraphicFramePr>
        <p:xfrm>
          <a:off x="5220072" y="3290888"/>
          <a:ext cx="4562475" cy="356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7" y="980728"/>
            <a:ext cx="7678811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81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588224" cy="569326"/>
          </a:xfrm>
        </p:spPr>
        <p:txBody>
          <a:bodyPr>
            <a:normAutofit/>
          </a:bodyPr>
          <a:lstStyle/>
          <a:p>
            <a:pPr algn="l"/>
            <a:r>
              <a:rPr lang="es-CL" sz="3000" b="1" dirty="0" smtClean="0">
                <a:solidFill>
                  <a:srgbClr val="C00000"/>
                </a:solidFill>
              </a:rPr>
              <a:t>Rem. en UF en la Región por Tamaño</a:t>
            </a:r>
            <a:endParaRPr lang="es-CL" sz="30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624"/>
            <a:ext cx="190770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/>
              <a:t>14</a:t>
            </a:fld>
            <a:endParaRPr lang="es-CL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6" y="836712"/>
            <a:ext cx="901408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1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2371413"/>
              </p:ext>
            </p:extLst>
          </p:nvPr>
        </p:nvGraphicFramePr>
        <p:xfrm>
          <a:off x="0" y="3171504"/>
          <a:ext cx="9036496" cy="3681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4784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588224" cy="569326"/>
          </a:xfrm>
        </p:spPr>
        <p:txBody>
          <a:bodyPr>
            <a:normAutofit/>
          </a:bodyPr>
          <a:lstStyle/>
          <a:p>
            <a:pPr algn="l"/>
            <a:r>
              <a:rPr lang="es-CL" sz="3000" b="1" dirty="0" smtClean="0">
                <a:solidFill>
                  <a:srgbClr val="C00000"/>
                </a:solidFill>
              </a:rPr>
              <a:t>Rem. en UF en el País por Tamaño</a:t>
            </a:r>
            <a:endParaRPr lang="es-CL" sz="30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624"/>
            <a:ext cx="190770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/>
              <a:t>15</a:t>
            </a:fld>
            <a:endParaRPr lang="es-CL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928992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2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564304"/>
              </p:ext>
            </p:extLst>
          </p:nvPr>
        </p:nvGraphicFramePr>
        <p:xfrm>
          <a:off x="25687" y="3172573"/>
          <a:ext cx="9118313" cy="3681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392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588224" cy="569326"/>
          </a:xfrm>
        </p:spPr>
        <p:txBody>
          <a:bodyPr>
            <a:normAutofit/>
          </a:bodyPr>
          <a:lstStyle/>
          <a:p>
            <a:pPr algn="l"/>
            <a:r>
              <a:rPr lang="es-CL" sz="3000" b="1" dirty="0" smtClean="0">
                <a:solidFill>
                  <a:srgbClr val="C00000"/>
                </a:solidFill>
              </a:rPr>
              <a:t>Proporción Rem. </a:t>
            </a:r>
            <a:r>
              <a:rPr lang="es-CL" sz="3000" b="1" dirty="0">
                <a:solidFill>
                  <a:srgbClr val="C00000"/>
                </a:solidFill>
              </a:rPr>
              <a:t>e</a:t>
            </a:r>
            <a:r>
              <a:rPr lang="es-CL" sz="3000" b="1" dirty="0" smtClean="0">
                <a:solidFill>
                  <a:srgbClr val="C00000"/>
                </a:solidFill>
              </a:rPr>
              <a:t>n UF Región/País</a:t>
            </a:r>
            <a:endParaRPr lang="es-CL" sz="30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624"/>
            <a:ext cx="190770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/>
              <a:t>16</a:t>
            </a:fld>
            <a:endParaRPr lang="es-CL"/>
          </a:p>
        </p:txBody>
      </p:sp>
      <p:graphicFrame>
        <p:nvGraphicFramePr>
          <p:cNvPr id="9" name="2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7117307"/>
              </p:ext>
            </p:extLst>
          </p:nvPr>
        </p:nvGraphicFramePr>
        <p:xfrm>
          <a:off x="0" y="3176587"/>
          <a:ext cx="9036496" cy="3681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71296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27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588224" cy="569326"/>
          </a:xfrm>
        </p:spPr>
        <p:txBody>
          <a:bodyPr>
            <a:normAutofit/>
          </a:bodyPr>
          <a:lstStyle/>
          <a:p>
            <a:pPr algn="l"/>
            <a:r>
              <a:rPr lang="es-CL" sz="3000" b="1" dirty="0" smtClean="0">
                <a:solidFill>
                  <a:srgbClr val="C00000"/>
                </a:solidFill>
              </a:rPr>
              <a:t>Rem. </a:t>
            </a:r>
            <a:r>
              <a:rPr lang="es-CL" sz="3000" b="1" dirty="0">
                <a:solidFill>
                  <a:srgbClr val="C00000"/>
                </a:solidFill>
              </a:rPr>
              <a:t>e</a:t>
            </a:r>
            <a:r>
              <a:rPr lang="es-CL" sz="3000" b="1" dirty="0" smtClean="0">
                <a:solidFill>
                  <a:srgbClr val="C00000"/>
                </a:solidFill>
              </a:rPr>
              <a:t>n UF Región - País Año 2014</a:t>
            </a:r>
            <a:endParaRPr lang="es-CL" sz="30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624"/>
            <a:ext cx="190770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/>
              <a:t>17</a:t>
            </a:fld>
            <a:endParaRPr lang="es-CL"/>
          </a:p>
        </p:txBody>
      </p:sp>
      <p:graphicFrame>
        <p:nvGraphicFramePr>
          <p:cNvPr id="11" name="2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5330926"/>
              </p:ext>
            </p:extLst>
          </p:nvPr>
        </p:nvGraphicFramePr>
        <p:xfrm>
          <a:off x="133113" y="3290888"/>
          <a:ext cx="4562475" cy="356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2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3541145"/>
              </p:ext>
            </p:extLst>
          </p:nvPr>
        </p:nvGraphicFramePr>
        <p:xfrm>
          <a:off x="5292080" y="3269215"/>
          <a:ext cx="4562475" cy="356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352987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08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588224" cy="569326"/>
          </a:xfrm>
        </p:spPr>
        <p:txBody>
          <a:bodyPr>
            <a:normAutofit/>
          </a:bodyPr>
          <a:lstStyle/>
          <a:p>
            <a:pPr algn="l"/>
            <a:r>
              <a:rPr lang="es-CL" sz="3000" b="1" dirty="0" smtClean="0">
                <a:solidFill>
                  <a:srgbClr val="C00000"/>
                </a:solidFill>
              </a:rPr>
              <a:t>Empresas en la Región por Actividad</a:t>
            </a:r>
            <a:endParaRPr lang="es-CL" sz="30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624"/>
            <a:ext cx="190770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788223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2041074"/>
              </p:ext>
            </p:extLst>
          </p:nvPr>
        </p:nvGraphicFramePr>
        <p:xfrm>
          <a:off x="0" y="3356992"/>
          <a:ext cx="896448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22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588224" cy="569326"/>
          </a:xfrm>
        </p:spPr>
        <p:txBody>
          <a:bodyPr>
            <a:normAutofit/>
          </a:bodyPr>
          <a:lstStyle/>
          <a:p>
            <a:pPr algn="l"/>
            <a:r>
              <a:rPr lang="es-CL" sz="3000" b="1" dirty="0" smtClean="0">
                <a:solidFill>
                  <a:srgbClr val="C00000"/>
                </a:solidFill>
              </a:rPr>
              <a:t>Empresas en el País por Actividad</a:t>
            </a:r>
            <a:endParaRPr lang="es-CL" sz="30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624"/>
            <a:ext cx="190770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49694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864854"/>
              </p:ext>
            </p:extLst>
          </p:nvPr>
        </p:nvGraphicFramePr>
        <p:xfrm>
          <a:off x="107504" y="3356992"/>
          <a:ext cx="8928992" cy="350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6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588224" cy="569326"/>
          </a:xfrm>
        </p:spPr>
        <p:txBody>
          <a:bodyPr>
            <a:normAutofit/>
          </a:bodyPr>
          <a:lstStyle/>
          <a:p>
            <a:pPr algn="l"/>
            <a:r>
              <a:rPr lang="es-CL" sz="3000" b="1" dirty="0" smtClean="0">
                <a:solidFill>
                  <a:srgbClr val="C00000"/>
                </a:solidFill>
              </a:rPr>
              <a:t>Empresas en la Región por Tamaño</a:t>
            </a:r>
            <a:endParaRPr lang="es-CL" sz="30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624"/>
            <a:ext cx="190770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/>
              <a:t>2</a:t>
            </a:fld>
            <a:endParaRPr lang="es-CL"/>
          </a:p>
        </p:txBody>
      </p:sp>
      <p:graphicFrame>
        <p:nvGraphicFramePr>
          <p:cNvPr id="9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2790156"/>
              </p:ext>
            </p:extLst>
          </p:nvPr>
        </p:nvGraphicFramePr>
        <p:xfrm>
          <a:off x="107504" y="2924944"/>
          <a:ext cx="8640960" cy="3681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85698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95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588224" cy="569326"/>
          </a:xfrm>
        </p:spPr>
        <p:txBody>
          <a:bodyPr>
            <a:normAutofit/>
          </a:bodyPr>
          <a:lstStyle/>
          <a:p>
            <a:pPr algn="l"/>
            <a:r>
              <a:rPr lang="es-CL" sz="3000" b="1" dirty="0" smtClean="0">
                <a:solidFill>
                  <a:srgbClr val="C00000"/>
                </a:solidFill>
              </a:rPr>
              <a:t>Proporción Empresas Región/País</a:t>
            </a:r>
            <a:endParaRPr lang="es-CL" sz="30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624"/>
            <a:ext cx="190770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136904" cy="297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2277846"/>
              </p:ext>
            </p:extLst>
          </p:nvPr>
        </p:nvGraphicFramePr>
        <p:xfrm>
          <a:off x="0" y="3501008"/>
          <a:ext cx="8964488" cy="3351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81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588224" cy="569326"/>
          </a:xfrm>
        </p:spPr>
        <p:txBody>
          <a:bodyPr>
            <a:normAutofit/>
          </a:bodyPr>
          <a:lstStyle/>
          <a:p>
            <a:pPr algn="l"/>
            <a:r>
              <a:rPr lang="es-CL" sz="3000" b="1" dirty="0" smtClean="0">
                <a:solidFill>
                  <a:srgbClr val="C00000"/>
                </a:solidFill>
              </a:rPr>
              <a:t>Empresas Región - País Año 2014</a:t>
            </a:r>
            <a:endParaRPr lang="es-CL" sz="30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624"/>
            <a:ext cx="190770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1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4570908"/>
              </p:ext>
            </p:extLst>
          </p:nvPr>
        </p:nvGraphicFramePr>
        <p:xfrm>
          <a:off x="107504" y="2492896"/>
          <a:ext cx="5616624" cy="4365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1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3651323"/>
              </p:ext>
            </p:extLst>
          </p:nvPr>
        </p:nvGraphicFramePr>
        <p:xfrm>
          <a:off x="5580112" y="2564904"/>
          <a:ext cx="570688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93348"/>
            <a:ext cx="6624736" cy="271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3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588224" cy="569326"/>
          </a:xfrm>
        </p:spPr>
        <p:txBody>
          <a:bodyPr>
            <a:normAutofit/>
          </a:bodyPr>
          <a:lstStyle/>
          <a:p>
            <a:pPr algn="l"/>
            <a:r>
              <a:rPr lang="es-CL" sz="3000" b="1" dirty="0" smtClean="0">
                <a:solidFill>
                  <a:srgbClr val="C00000"/>
                </a:solidFill>
              </a:rPr>
              <a:t>Ventas en UF en la Región por Actividad</a:t>
            </a:r>
            <a:endParaRPr lang="es-CL" sz="30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624"/>
            <a:ext cx="190770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3956"/>
            <a:ext cx="8496944" cy="2873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1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144074"/>
              </p:ext>
            </p:extLst>
          </p:nvPr>
        </p:nvGraphicFramePr>
        <p:xfrm>
          <a:off x="107504" y="3356992"/>
          <a:ext cx="8928992" cy="350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4720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588224" cy="569326"/>
          </a:xfrm>
        </p:spPr>
        <p:txBody>
          <a:bodyPr>
            <a:normAutofit/>
          </a:bodyPr>
          <a:lstStyle/>
          <a:p>
            <a:pPr algn="l"/>
            <a:r>
              <a:rPr lang="es-CL" sz="3000" b="1" dirty="0" smtClean="0">
                <a:solidFill>
                  <a:srgbClr val="C00000"/>
                </a:solidFill>
              </a:rPr>
              <a:t>Ventas en UF en el País por Actividad</a:t>
            </a:r>
            <a:endParaRPr lang="es-CL" sz="30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624"/>
            <a:ext cx="190770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76672"/>
            <a:ext cx="878497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1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3539286"/>
              </p:ext>
            </p:extLst>
          </p:nvPr>
        </p:nvGraphicFramePr>
        <p:xfrm>
          <a:off x="10522" y="3429000"/>
          <a:ext cx="889248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7893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588224" cy="569326"/>
          </a:xfrm>
        </p:spPr>
        <p:txBody>
          <a:bodyPr>
            <a:normAutofit/>
          </a:bodyPr>
          <a:lstStyle/>
          <a:p>
            <a:pPr algn="l"/>
            <a:r>
              <a:rPr lang="es-CL" sz="3000" b="1" dirty="0" smtClean="0">
                <a:solidFill>
                  <a:srgbClr val="C00000"/>
                </a:solidFill>
              </a:rPr>
              <a:t>Proporción Ventas en UF Región/País</a:t>
            </a:r>
            <a:endParaRPr lang="es-CL" sz="30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624"/>
            <a:ext cx="190770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48680"/>
            <a:ext cx="904819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1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19226"/>
              </p:ext>
            </p:extLst>
          </p:nvPr>
        </p:nvGraphicFramePr>
        <p:xfrm>
          <a:off x="0" y="3492236"/>
          <a:ext cx="9036496" cy="3365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9883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588224" cy="569326"/>
          </a:xfrm>
        </p:spPr>
        <p:txBody>
          <a:bodyPr>
            <a:normAutofit/>
          </a:bodyPr>
          <a:lstStyle/>
          <a:p>
            <a:pPr algn="l"/>
            <a:r>
              <a:rPr lang="es-CL" sz="3000" b="1" dirty="0" smtClean="0">
                <a:solidFill>
                  <a:srgbClr val="C00000"/>
                </a:solidFill>
              </a:rPr>
              <a:t>Ventas en UF Región - País Año 2014</a:t>
            </a:r>
            <a:endParaRPr lang="es-CL" sz="30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624"/>
            <a:ext cx="190770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6141690" cy="2811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1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8083694"/>
              </p:ext>
            </p:extLst>
          </p:nvPr>
        </p:nvGraphicFramePr>
        <p:xfrm>
          <a:off x="0" y="3280120"/>
          <a:ext cx="7038974" cy="356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1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4337482"/>
              </p:ext>
            </p:extLst>
          </p:nvPr>
        </p:nvGraphicFramePr>
        <p:xfrm>
          <a:off x="5364088" y="3287938"/>
          <a:ext cx="7038974" cy="356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9473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588224" cy="569326"/>
          </a:xfrm>
        </p:spPr>
        <p:txBody>
          <a:bodyPr>
            <a:normAutofit/>
          </a:bodyPr>
          <a:lstStyle/>
          <a:p>
            <a:pPr algn="l"/>
            <a:r>
              <a:rPr lang="es-CL" sz="3000" b="1" dirty="0" smtClean="0">
                <a:solidFill>
                  <a:srgbClr val="C00000"/>
                </a:solidFill>
              </a:rPr>
              <a:t>Trabajadores en la Región por Actividad</a:t>
            </a:r>
            <a:endParaRPr lang="es-CL" sz="30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624"/>
            <a:ext cx="190770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4135"/>
            <a:ext cx="8640960" cy="287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2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8432565"/>
              </p:ext>
            </p:extLst>
          </p:nvPr>
        </p:nvGraphicFramePr>
        <p:xfrm>
          <a:off x="-6718" y="3392611"/>
          <a:ext cx="9142931" cy="3465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6690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588224" cy="569326"/>
          </a:xfrm>
        </p:spPr>
        <p:txBody>
          <a:bodyPr>
            <a:normAutofit/>
          </a:bodyPr>
          <a:lstStyle/>
          <a:p>
            <a:pPr algn="l"/>
            <a:r>
              <a:rPr lang="es-CL" sz="3000" b="1" dirty="0" smtClean="0">
                <a:solidFill>
                  <a:srgbClr val="C00000"/>
                </a:solidFill>
              </a:rPr>
              <a:t>Trabajadores en el País por Actividad</a:t>
            </a:r>
            <a:endParaRPr lang="es-CL" sz="30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624"/>
            <a:ext cx="190770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6869"/>
            <a:ext cx="8856984" cy="287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2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6544692"/>
              </p:ext>
            </p:extLst>
          </p:nvPr>
        </p:nvGraphicFramePr>
        <p:xfrm>
          <a:off x="0" y="3356992"/>
          <a:ext cx="8892480" cy="3506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7951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588224" cy="569326"/>
          </a:xfrm>
        </p:spPr>
        <p:txBody>
          <a:bodyPr>
            <a:normAutofit/>
          </a:bodyPr>
          <a:lstStyle/>
          <a:p>
            <a:pPr algn="l"/>
            <a:r>
              <a:rPr lang="es-CL" sz="3000" b="1" dirty="0" smtClean="0">
                <a:solidFill>
                  <a:srgbClr val="C00000"/>
                </a:solidFill>
              </a:rPr>
              <a:t>Proporción Trabajadores Región/País</a:t>
            </a:r>
            <a:endParaRPr lang="es-CL" sz="30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624"/>
            <a:ext cx="190770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48" y="488879"/>
            <a:ext cx="8229600" cy="301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2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3127394"/>
              </p:ext>
            </p:extLst>
          </p:nvPr>
        </p:nvGraphicFramePr>
        <p:xfrm>
          <a:off x="179512" y="3429000"/>
          <a:ext cx="8856984" cy="3461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6741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588224" cy="569326"/>
          </a:xfrm>
        </p:spPr>
        <p:txBody>
          <a:bodyPr>
            <a:normAutofit/>
          </a:bodyPr>
          <a:lstStyle/>
          <a:p>
            <a:pPr algn="l"/>
            <a:r>
              <a:rPr lang="es-CL" sz="3000" b="1" dirty="0" smtClean="0">
                <a:solidFill>
                  <a:srgbClr val="C00000"/>
                </a:solidFill>
              </a:rPr>
              <a:t>Trabajadores Región - País Año 2014</a:t>
            </a:r>
            <a:endParaRPr lang="es-CL" sz="30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624"/>
            <a:ext cx="190770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5328592" cy="2869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2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9933464"/>
              </p:ext>
            </p:extLst>
          </p:nvPr>
        </p:nvGraphicFramePr>
        <p:xfrm>
          <a:off x="-468560" y="3345781"/>
          <a:ext cx="7038974" cy="356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2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1721092"/>
              </p:ext>
            </p:extLst>
          </p:nvPr>
        </p:nvGraphicFramePr>
        <p:xfrm>
          <a:off x="5364088" y="3345781"/>
          <a:ext cx="7038974" cy="356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1209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588224" cy="569326"/>
          </a:xfrm>
        </p:spPr>
        <p:txBody>
          <a:bodyPr>
            <a:normAutofit/>
          </a:bodyPr>
          <a:lstStyle/>
          <a:p>
            <a:pPr algn="l"/>
            <a:r>
              <a:rPr lang="es-CL" sz="3000" b="1" dirty="0" smtClean="0">
                <a:solidFill>
                  <a:srgbClr val="C00000"/>
                </a:solidFill>
              </a:rPr>
              <a:t>Empresas en el País por Tamaño</a:t>
            </a:r>
            <a:endParaRPr lang="es-CL" sz="30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624"/>
            <a:ext cx="190770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/>
              <a:t>3</a:t>
            </a:fld>
            <a:endParaRPr lang="es-C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92899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0890157"/>
              </p:ext>
            </p:extLst>
          </p:nvPr>
        </p:nvGraphicFramePr>
        <p:xfrm>
          <a:off x="0" y="2852936"/>
          <a:ext cx="8964488" cy="3681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6581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588224" cy="569326"/>
          </a:xfrm>
        </p:spPr>
        <p:txBody>
          <a:bodyPr>
            <a:normAutofit/>
          </a:bodyPr>
          <a:lstStyle/>
          <a:p>
            <a:pPr algn="l"/>
            <a:r>
              <a:rPr lang="es-CL" sz="3000" b="1" dirty="0" smtClean="0">
                <a:solidFill>
                  <a:srgbClr val="C00000"/>
                </a:solidFill>
              </a:rPr>
              <a:t>Rem. en UF en la Región por Actividad</a:t>
            </a:r>
            <a:endParaRPr lang="es-CL" sz="30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624"/>
            <a:ext cx="190770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5075"/>
            <a:ext cx="8568952" cy="278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2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0160660"/>
              </p:ext>
            </p:extLst>
          </p:nvPr>
        </p:nvGraphicFramePr>
        <p:xfrm>
          <a:off x="0" y="3315845"/>
          <a:ext cx="9036496" cy="3542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288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588224" cy="569326"/>
          </a:xfrm>
        </p:spPr>
        <p:txBody>
          <a:bodyPr>
            <a:normAutofit/>
          </a:bodyPr>
          <a:lstStyle/>
          <a:p>
            <a:pPr algn="l"/>
            <a:r>
              <a:rPr lang="es-CL" sz="3000" b="1" dirty="0" smtClean="0">
                <a:solidFill>
                  <a:srgbClr val="C00000"/>
                </a:solidFill>
              </a:rPr>
              <a:t>Rem. en UF en el País por Actividad</a:t>
            </a:r>
            <a:endParaRPr lang="es-CL" sz="30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624"/>
            <a:ext cx="190770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48680"/>
            <a:ext cx="895434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2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1195823"/>
              </p:ext>
            </p:extLst>
          </p:nvPr>
        </p:nvGraphicFramePr>
        <p:xfrm>
          <a:off x="34426" y="3356992"/>
          <a:ext cx="9109573" cy="3532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7271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588224" cy="569326"/>
          </a:xfrm>
        </p:spPr>
        <p:txBody>
          <a:bodyPr>
            <a:normAutofit/>
          </a:bodyPr>
          <a:lstStyle/>
          <a:p>
            <a:pPr algn="l"/>
            <a:r>
              <a:rPr lang="es-CL" sz="3000" b="1" dirty="0" smtClean="0">
                <a:solidFill>
                  <a:srgbClr val="C00000"/>
                </a:solidFill>
              </a:rPr>
              <a:t>Proporción Rem. </a:t>
            </a:r>
            <a:r>
              <a:rPr lang="es-CL" sz="3000" b="1" dirty="0">
                <a:solidFill>
                  <a:srgbClr val="C00000"/>
                </a:solidFill>
              </a:rPr>
              <a:t>e</a:t>
            </a:r>
            <a:r>
              <a:rPr lang="es-CL" sz="3000" b="1" dirty="0" smtClean="0">
                <a:solidFill>
                  <a:srgbClr val="C00000"/>
                </a:solidFill>
              </a:rPr>
              <a:t>n UF Región/País</a:t>
            </a:r>
            <a:endParaRPr lang="es-CL" sz="30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624"/>
            <a:ext cx="190770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0493"/>
            <a:ext cx="8948414" cy="273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2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1142025"/>
              </p:ext>
            </p:extLst>
          </p:nvPr>
        </p:nvGraphicFramePr>
        <p:xfrm>
          <a:off x="6182" y="3284984"/>
          <a:ext cx="9030313" cy="357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6281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588224" cy="569326"/>
          </a:xfrm>
        </p:spPr>
        <p:txBody>
          <a:bodyPr>
            <a:normAutofit/>
          </a:bodyPr>
          <a:lstStyle/>
          <a:p>
            <a:pPr algn="l"/>
            <a:r>
              <a:rPr lang="es-CL" sz="3000" b="1" dirty="0" smtClean="0">
                <a:solidFill>
                  <a:srgbClr val="C00000"/>
                </a:solidFill>
              </a:rPr>
              <a:t>Rem. </a:t>
            </a:r>
            <a:r>
              <a:rPr lang="es-CL" sz="3000" b="1" dirty="0">
                <a:solidFill>
                  <a:srgbClr val="C00000"/>
                </a:solidFill>
              </a:rPr>
              <a:t>e</a:t>
            </a:r>
            <a:r>
              <a:rPr lang="es-CL" sz="3000" b="1" dirty="0" smtClean="0">
                <a:solidFill>
                  <a:srgbClr val="C00000"/>
                </a:solidFill>
              </a:rPr>
              <a:t>n UF Región - País Año 2014</a:t>
            </a:r>
            <a:endParaRPr lang="es-CL" sz="30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624"/>
            <a:ext cx="190770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3"/>
            <a:ext cx="6264695" cy="281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3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0510816"/>
              </p:ext>
            </p:extLst>
          </p:nvPr>
        </p:nvGraphicFramePr>
        <p:xfrm>
          <a:off x="-24617" y="3303440"/>
          <a:ext cx="7038974" cy="356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3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4307111"/>
              </p:ext>
            </p:extLst>
          </p:nvPr>
        </p:nvGraphicFramePr>
        <p:xfrm>
          <a:off x="5004048" y="3290888"/>
          <a:ext cx="7038974" cy="356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9730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588224" cy="569326"/>
          </a:xfrm>
        </p:spPr>
        <p:txBody>
          <a:bodyPr>
            <a:normAutofit/>
          </a:bodyPr>
          <a:lstStyle/>
          <a:p>
            <a:pPr algn="l"/>
            <a:r>
              <a:rPr lang="es-CL" sz="3000" b="1" dirty="0" smtClean="0">
                <a:solidFill>
                  <a:srgbClr val="C00000"/>
                </a:solidFill>
              </a:rPr>
              <a:t>Empresas en la Región por Locación</a:t>
            </a:r>
            <a:endParaRPr lang="es-CL" sz="30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624"/>
            <a:ext cx="190770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78497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4129099"/>
              </p:ext>
            </p:extLst>
          </p:nvPr>
        </p:nvGraphicFramePr>
        <p:xfrm>
          <a:off x="12010" y="3152888"/>
          <a:ext cx="6000150" cy="3686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7388213"/>
              </p:ext>
            </p:extLst>
          </p:nvPr>
        </p:nvGraphicFramePr>
        <p:xfrm>
          <a:off x="6300192" y="3068960"/>
          <a:ext cx="2713855" cy="37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8470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588224" cy="569326"/>
          </a:xfrm>
        </p:spPr>
        <p:txBody>
          <a:bodyPr>
            <a:normAutofit/>
          </a:bodyPr>
          <a:lstStyle/>
          <a:p>
            <a:pPr algn="l"/>
            <a:r>
              <a:rPr lang="es-CL" sz="3000" b="1" dirty="0" smtClean="0">
                <a:solidFill>
                  <a:srgbClr val="C00000"/>
                </a:solidFill>
              </a:rPr>
              <a:t>Ventas en UF en la Región por Locación</a:t>
            </a:r>
            <a:endParaRPr lang="es-CL" sz="30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624"/>
            <a:ext cx="190770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85698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1559864"/>
              </p:ext>
            </p:extLst>
          </p:nvPr>
        </p:nvGraphicFramePr>
        <p:xfrm>
          <a:off x="28600" y="3068960"/>
          <a:ext cx="5695528" cy="3686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7633252"/>
              </p:ext>
            </p:extLst>
          </p:nvPr>
        </p:nvGraphicFramePr>
        <p:xfrm>
          <a:off x="5940152" y="3284984"/>
          <a:ext cx="2909811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10554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588224" cy="569326"/>
          </a:xfrm>
        </p:spPr>
        <p:txBody>
          <a:bodyPr>
            <a:normAutofit/>
          </a:bodyPr>
          <a:lstStyle/>
          <a:p>
            <a:pPr algn="l"/>
            <a:r>
              <a:rPr lang="es-CL" sz="3000" b="1" dirty="0" smtClean="0">
                <a:solidFill>
                  <a:srgbClr val="C00000"/>
                </a:solidFill>
              </a:rPr>
              <a:t>Trabajadores en la Región por Locación</a:t>
            </a:r>
            <a:endParaRPr lang="es-CL" sz="30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624"/>
            <a:ext cx="190770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85698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748448"/>
              </p:ext>
            </p:extLst>
          </p:nvPr>
        </p:nvGraphicFramePr>
        <p:xfrm>
          <a:off x="25686" y="3171825"/>
          <a:ext cx="5770449" cy="3686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3837470"/>
              </p:ext>
            </p:extLst>
          </p:nvPr>
        </p:nvGraphicFramePr>
        <p:xfrm>
          <a:off x="6084168" y="3140967"/>
          <a:ext cx="2851777" cy="3737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091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588224" cy="569326"/>
          </a:xfrm>
        </p:spPr>
        <p:txBody>
          <a:bodyPr>
            <a:normAutofit/>
          </a:bodyPr>
          <a:lstStyle/>
          <a:p>
            <a:pPr algn="l"/>
            <a:r>
              <a:rPr lang="es-CL" sz="3000" b="1" dirty="0" smtClean="0">
                <a:solidFill>
                  <a:srgbClr val="C00000"/>
                </a:solidFill>
              </a:rPr>
              <a:t>Rem. en UF en la Región por Locación</a:t>
            </a:r>
            <a:endParaRPr lang="es-CL" sz="30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624"/>
            <a:ext cx="190770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78497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3753662"/>
              </p:ext>
            </p:extLst>
          </p:nvPr>
        </p:nvGraphicFramePr>
        <p:xfrm>
          <a:off x="0" y="3171825"/>
          <a:ext cx="5652120" cy="3686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7164299"/>
              </p:ext>
            </p:extLst>
          </p:nvPr>
        </p:nvGraphicFramePr>
        <p:xfrm>
          <a:off x="6012160" y="3140968"/>
          <a:ext cx="2876550" cy="356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6586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588224" cy="569326"/>
          </a:xfrm>
        </p:spPr>
        <p:txBody>
          <a:bodyPr>
            <a:normAutofit/>
          </a:bodyPr>
          <a:lstStyle/>
          <a:p>
            <a:pPr algn="l"/>
            <a:r>
              <a:rPr lang="es-CL" sz="3000" b="1" dirty="0" smtClean="0">
                <a:solidFill>
                  <a:srgbClr val="C00000"/>
                </a:solidFill>
              </a:rPr>
              <a:t>Crecimientos sobre año anterior</a:t>
            </a:r>
            <a:endParaRPr lang="es-CL" sz="30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624"/>
            <a:ext cx="190770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4057994"/>
              </p:ext>
            </p:extLst>
          </p:nvPr>
        </p:nvGraphicFramePr>
        <p:xfrm>
          <a:off x="0" y="620689"/>
          <a:ext cx="4431851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0891842"/>
              </p:ext>
            </p:extLst>
          </p:nvPr>
        </p:nvGraphicFramePr>
        <p:xfrm>
          <a:off x="4788024" y="620689"/>
          <a:ext cx="414833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7545359"/>
              </p:ext>
            </p:extLst>
          </p:nvPr>
        </p:nvGraphicFramePr>
        <p:xfrm>
          <a:off x="0" y="3933056"/>
          <a:ext cx="453650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0771753"/>
              </p:ext>
            </p:extLst>
          </p:nvPr>
        </p:nvGraphicFramePr>
        <p:xfrm>
          <a:off x="4788024" y="3861048"/>
          <a:ext cx="417646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54890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588224" cy="569326"/>
          </a:xfrm>
        </p:spPr>
        <p:txBody>
          <a:bodyPr>
            <a:normAutofit/>
          </a:bodyPr>
          <a:lstStyle/>
          <a:p>
            <a:pPr algn="l"/>
            <a:r>
              <a:rPr lang="es-CL" sz="3000" b="1" dirty="0" smtClean="0">
                <a:solidFill>
                  <a:srgbClr val="C00000"/>
                </a:solidFill>
              </a:rPr>
              <a:t>Venta promedio en UF por Tamaño</a:t>
            </a:r>
            <a:endParaRPr lang="es-CL" sz="30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624"/>
            <a:ext cx="190770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85698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68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588224" cy="569326"/>
          </a:xfrm>
        </p:spPr>
        <p:txBody>
          <a:bodyPr>
            <a:normAutofit/>
          </a:bodyPr>
          <a:lstStyle/>
          <a:p>
            <a:pPr algn="l"/>
            <a:r>
              <a:rPr lang="es-CL" sz="3000" b="1" dirty="0" smtClean="0">
                <a:solidFill>
                  <a:srgbClr val="C00000"/>
                </a:solidFill>
              </a:rPr>
              <a:t>Proporción Empresas Región/País</a:t>
            </a:r>
            <a:endParaRPr lang="es-CL" sz="30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624"/>
            <a:ext cx="190770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/>
              <a:t>4</a:t>
            </a:fld>
            <a:endParaRPr lang="es-CL"/>
          </a:p>
        </p:txBody>
      </p:sp>
      <p:graphicFrame>
        <p:nvGraphicFramePr>
          <p:cNvPr id="10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0579760"/>
              </p:ext>
            </p:extLst>
          </p:nvPr>
        </p:nvGraphicFramePr>
        <p:xfrm>
          <a:off x="25508" y="3157650"/>
          <a:ext cx="9010988" cy="3681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885698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37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588224" cy="569326"/>
          </a:xfrm>
        </p:spPr>
        <p:txBody>
          <a:bodyPr>
            <a:normAutofit/>
          </a:bodyPr>
          <a:lstStyle/>
          <a:p>
            <a:pPr algn="l"/>
            <a:r>
              <a:rPr lang="es-CL" sz="3000" b="1" dirty="0" smtClean="0">
                <a:solidFill>
                  <a:srgbClr val="C00000"/>
                </a:solidFill>
              </a:rPr>
              <a:t>Empleo Promedio por Tamaño Empresa</a:t>
            </a:r>
            <a:endParaRPr lang="es-CL" sz="30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624"/>
            <a:ext cx="190770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980728"/>
            <a:ext cx="6996831" cy="257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4097875"/>
            <a:ext cx="6996831" cy="257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153331" y="533333"/>
            <a:ext cx="2041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Trabajadores</a:t>
            </a:r>
            <a:endParaRPr lang="es-CL" dirty="0"/>
          </a:p>
        </p:txBody>
      </p:sp>
      <p:sp>
        <p:nvSpPr>
          <p:cNvPr id="10" name="9 CuadroTexto"/>
          <p:cNvSpPr txBox="1"/>
          <p:nvPr/>
        </p:nvSpPr>
        <p:spPr>
          <a:xfrm>
            <a:off x="3153331" y="3641573"/>
            <a:ext cx="2033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Remuneración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4579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10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4462463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12776"/>
            <a:ext cx="1554163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5" y="3783320"/>
            <a:ext cx="396875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4869160"/>
            <a:ext cx="2882900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/>
              <a:t>41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464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588224" cy="569326"/>
          </a:xfrm>
        </p:spPr>
        <p:txBody>
          <a:bodyPr>
            <a:normAutofit/>
          </a:bodyPr>
          <a:lstStyle/>
          <a:p>
            <a:pPr algn="l"/>
            <a:r>
              <a:rPr lang="es-CL" sz="3000" b="1" dirty="0" smtClean="0">
                <a:solidFill>
                  <a:srgbClr val="C00000"/>
                </a:solidFill>
              </a:rPr>
              <a:t>Empresas Región - País Año 2014</a:t>
            </a:r>
            <a:endParaRPr lang="es-CL" sz="30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624"/>
            <a:ext cx="190770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/>
              <a:t>5</a:t>
            </a:fld>
            <a:endParaRPr lang="es-CL"/>
          </a:p>
        </p:txBody>
      </p:sp>
      <p:graphicFrame>
        <p:nvGraphicFramePr>
          <p:cNvPr id="9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9141592"/>
              </p:ext>
            </p:extLst>
          </p:nvPr>
        </p:nvGraphicFramePr>
        <p:xfrm>
          <a:off x="107504" y="3283070"/>
          <a:ext cx="4562475" cy="356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4936319"/>
              </p:ext>
            </p:extLst>
          </p:nvPr>
        </p:nvGraphicFramePr>
        <p:xfrm>
          <a:off x="4860032" y="3290888"/>
          <a:ext cx="4562475" cy="356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694953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15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588224" cy="569326"/>
          </a:xfrm>
        </p:spPr>
        <p:txBody>
          <a:bodyPr>
            <a:normAutofit/>
          </a:bodyPr>
          <a:lstStyle/>
          <a:p>
            <a:pPr algn="l"/>
            <a:r>
              <a:rPr lang="es-CL" sz="3000" b="1" dirty="0" smtClean="0">
                <a:solidFill>
                  <a:srgbClr val="C00000"/>
                </a:solidFill>
              </a:rPr>
              <a:t>Ventas en UF en la Región por Tamaño</a:t>
            </a:r>
            <a:endParaRPr lang="es-CL" sz="30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624"/>
            <a:ext cx="190770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/>
              <a:t>6</a:t>
            </a:fld>
            <a:endParaRPr lang="es-CL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4" y="764704"/>
            <a:ext cx="901628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1117056"/>
              </p:ext>
            </p:extLst>
          </p:nvPr>
        </p:nvGraphicFramePr>
        <p:xfrm>
          <a:off x="534" y="3176587"/>
          <a:ext cx="9035961" cy="3681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271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588224" cy="569326"/>
          </a:xfrm>
        </p:spPr>
        <p:txBody>
          <a:bodyPr>
            <a:normAutofit/>
          </a:bodyPr>
          <a:lstStyle/>
          <a:p>
            <a:pPr algn="l"/>
            <a:r>
              <a:rPr lang="es-CL" sz="3000" b="1" dirty="0" smtClean="0">
                <a:solidFill>
                  <a:srgbClr val="C00000"/>
                </a:solidFill>
              </a:rPr>
              <a:t>Ventas en UF en el País por Tamaño</a:t>
            </a:r>
            <a:endParaRPr lang="es-CL" sz="30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624"/>
            <a:ext cx="190770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/>
              <a:t>7</a:t>
            </a:fld>
            <a:endParaRPr lang="es-CL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85698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1985445"/>
              </p:ext>
            </p:extLst>
          </p:nvPr>
        </p:nvGraphicFramePr>
        <p:xfrm>
          <a:off x="0" y="3154914"/>
          <a:ext cx="8964488" cy="3681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4210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588224" cy="569326"/>
          </a:xfrm>
        </p:spPr>
        <p:txBody>
          <a:bodyPr>
            <a:normAutofit/>
          </a:bodyPr>
          <a:lstStyle/>
          <a:p>
            <a:pPr algn="l"/>
            <a:r>
              <a:rPr lang="es-CL" sz="3000" b="1" dirty="0" smtClean="0">
                <a:solidFill>
                  <a:srgbClr val="C00000"/>
                </a:solidFill>
              </a:rPr>
              <a:t>Proporción Ventas en UF Región/País</a:t>
            </a:r>
            <a:endParaRPr lang="es-CL" sz="30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624"/>
            <a:ext cx="190770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/>
              <a:t>8</a:t>
            </a:fld>
            <a:endParaRPr lang="es-CL"/>
          </a:p>
        </p:txBody>
      </p:sp>
      <p:graphicFrame>
        <p:nvGraphicFramePr>
          <p:cNvPr id="9" name="1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2548241"/>
              </p:ext>
            </p:extLst>
          </p:nvPr>
        </p:nvGraphicFramePr>
        <p:xfrm>
          <a:off x="107505" y="3176587"/>
          <a:ext cx="8928992" cy="3681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71296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43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588224" cy="569326"/>
          </a:xfrm>
        </p:spPr>
        <p:txBody>
          <a:bodyPr>
            <a:normAutofit/>
          </a:bodyPr>
          <a:lstStyle/>
          <a:p>
            <a:pPr algn="l"/>
            <a:r>
              <a:rPr lang="es-CL" sz="3000" b="1" dirty="0" smtClean="0">
                <a:solidFill>
                  <a:srgbClr val="C00000"/>
                </a:solidFill>
              </a:rPr>
              <a:t>Ventas en UF Región - País Año 2014</a:t>
            </a:r>
            <a:endParaRPr lang="es-CL" sz="30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624"/>
            <a:ext cx="190770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/>
              <a:t>9</a:t>
            </a:fld>
            <a:endParaRPr lang="es-CL"/>
          </a:p>
        </p:txBody>
      </p:sp>
      <p:graphicFrame>
        <p:nvGraphicFramePr>
          <p:cNvPr id="10" name="1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4501115"/>
              </p:ext>
            </p:extLst>
          </p:nvPr>
        </p:nvGraphicFramePr>
        <p:xfrm>
          <a:off x="11269" y="3140968"/>
          <a:ext cx="5547561" cy="356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1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098706"/>
              </p:ext>
            </p:extLst>
          </p:nvPr>
        </p:nvGraphicFramePr>
        <p:xfrm>
          <a:off x="5364088" y="2780928"/>
          <a:ext cx="5112568" cy="407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12879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4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2287</TotalTime>
  <Words>336</Words>
  <Application>Microsoft Office PowerPoint</Application>
  <PresentationFormat>Presentación en pantalla (4:3)</PresentationFormat>
  <Paragraphs>105</Paragraphs>
  <Slides>41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2" baseType="lpstr">
      <vt:lpstr>Tema de Office</vt:lpstr>
      <vt:lpstr>Presentación de PowerPoint</vt:lpstr>
      <vt:lpstr>Empresas en la Región por Tamaño</vt:lpstr>
      <vt:lpstr>Empresas en el País por Tamaño</vt:lpstr>
      <vt:lpstr>Proporción Empresas Región/País</vt:lpstr>
      <vt:lpstr>Empresas Región - País Año 2014</vt:lpstr>
      <vt:lpstr>Ventas en UF en la Región por Tamaño</vt:lpstr>
      <vt:lpstr>Ventas en UF en el País por Tamaño</vt:lpstr>
      <vt:lpstr>Proporción Ventas en UF Región/País</vt:lpstr>
      <vt:lpstr>Ventas en UF Región - País Año 2014</vt:lpstr>
      <vt:lpstr>Trabajadores en la Región por Tamaño</vt:lpstr>
      <vt:lpstr>Trabajadores en el País por Tamaño</vt:lpstr>
      <vt:lpstr>Proporción Trabajadores Región/País</vt:lpstr>
      <vt:lpstr>Trabajadores Región - País Año 2014</vt:lpstr>
      <vt:lpstr>Rem. en UF en la Región por Tamaño</vt:lpstr>
      <vt:lpstr>Rem. en UF en el País por Tamaño</vt:lpstr>
      <vt:lpstr>Proporción Rem. en UF Región/País</vt:lpstr>
      <vt:lpstr>Rem. en UF Región - País Año 2014</vt:lpstr>
      <vt:lpstr>Empresas en la Región por Actividad</vt:lpstr>
      <vt:lpstr>Empresas en el País por Actividad</vt:lpstr>
      <vt:lpstr>Proporción Empresas Región/País</vt:lpstr>
      <vt:lpstr>Empresas Región - País Año 2014</vt:lpstr>
      <vt:lpstr>Ventas en UF en la Región por Actividad</vt:lpstr>
      <vt:lpstr>Ventas en UF en el País por Actividad</vt:lpstr>
      <vt:lpstr>Proporción Ventas en UF Región/País</vt:lpstr>
      <vt:lpstr>Ventas en UF Región - País Año 2014</vt:lpstr>
      <vt:lpstr>Trabajadores en la Región por Actividad</vt:lpstr>
      <vt:lpstr>Trabajadores en el País por Actividad</vt:lpstr>
      <vt:lpstr>Proporción Trabajadores Región/País</vt:lpstr>
      <vt:lpstr>Trabajadores Región - País Año 2014</vt:lpstr>
      <vt:lpstr>Rem. en UF en la Región por Actividad</vt:lpstr>
      <vt:lpstr>Rem. en UF en el País por Actividad</vt:lpstr>
      <vt:lpstr>Proporción Rem. en UF Región/País</vt:lpstr>
      <vt:lpstr>Rem. en UF Región - País Año 2014</vt:lpstr>
      <vt:lpstr>Empresas en la Región por Locación</vt:lpstr>
      <vt:lpstr>Ventas en UF en la Región por Locación</vt:lpstr>
      <vt:lpstr>Trabajadores en la Región por Locación</vt:lpstr>
      <vt:lpstr>Rem. en UF en la Región por Locación</vt:lpstr>
      <vt:lpstr>Crecimientos sobre año anterior</vt:lpstr>
      <vt:lpstr>Venta promedio en UF por Tamaño</vt:lpstr>
      <vt:lpstr>Empleo Promedio por Tamaño Empresa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PBC</dc:creator>
  <cp:lastModifiedBy>admision</cp:lastModifiedBy>
  <cp:revision>223</cp:revision>
  <dcterms:created xsi:type="dcterms:W3CDTF">2013-09-30T22:50:41Z</dcterms:created>
  <dcterms:modified xsi:type="dcterms:W3CDTF">2016-05-12T11:20:16Z</dcterms:modified>
</cp:coreProperties>
</file>